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2399288" cy="43200638"/>
  <p:notesSz cx="6858000" cy="9144000"/>
  <p:defaultTextStyle>
    <a:defPPr>
      <a:defRPr lang="es-ES"/>
    </a:defPPr>
    <a:lvl1pPr marL="0" algn="l" defTabSz="3628796" rtl="0" eaLnBrk="1" latinLnBrk="0" hangingPunct="1">
      <a:defRPr sz="7143" kern="1200">
        <a:solidFill>
          <a:schemeClr val="tx1"/>
        </a:solidFill>
        <a:latin typeface="+mn-lt"/>
        <a:ea typeface="+mn-ea"/>
        <a:cs typeface="+mn-cs"/>
      </a:defRPr>
    </a:lvl1pPr>
    <a:lvl2pPr marL="1814398" algn="l" defTabSz="3628796" rtl="0" eaLnBrk="1" latinLnBrk="0" hangingPunct="1">
      <a:defRPr sz="7143" kern="1200">
        <a:solidFill>
          <a:schemeClr val="tx1"/>
        </a:solidFill>
        <a:latin typeface="+mn-lt"/>
        <a:ea typeface="+mn-ea"/>
        <a:cs typeface="+mn-cs"/>
      </a:defRPr>
    </a:lvl2pPr>
    <a:lvl3pPr marL="3628796" algn="l" defTabSz="3628796" rtl="0" eaLnBrk="1" latinLnBrk="0" hangingPunct="1">
      <a:defRPr sz="7143" kern="1200">
        <a:solidFill>
          <a:schemeClr val="tx1"/>
        </a:solidFill>
        <a:latin typeface="+mn-lt"/>
        <a:ea typeface="+mn-ea"/>
        <a:cs typeface="+mn-cs"/>
      </a:defRPr>
    </a:lvl3pPr>
    <a:lvl4pPr marL="5443195" algn="l" defTabSz="3628796" rtl="0" eaLnBrk="1" latinLnBrk="0" hangingPunct="1">
      <a:defRPr sz="7143" kern="1200">
        <a:solidFill>
          <a:schemeClr val="tx1"/>
        </a:solidFill>
        <a:latin typeface="+mn-lt"/>
        <a:ea typeface="+mn-ea"/>
        <a:cs typeface="+mn-cs"/>
      </a:defRPr>
    </a:lvl4pPr>
    <a:lvl5pPr marL="7257593" algn="l" defTabSz="3628796" rtl="0" eaLnBrk="1" latinLnBrk="0" hangingPunct="1">
      <a:defRPr sz="7143" kern="1200">
        <a:solidFill>
          <a:schemeClr val="tx1"/>
        </a:solidFill>
        <a:latin typeface="+mn-lt"/>
        <a:ea typeface="+mn-ea"/>
        <a:cs typeface="+mn-cs"/>
      </a:defRPr>
    </a:lvl5pPr>
    <a:lvl6pPr marL="9071991" algn="l" defTabSz="3628796" rtl="0" eaLnBrk="1" latinLnBrk="0" hangingPunct="1">
      <a:defRPr sz="7143" kern="1200">
        <a:solidFill>
          <a:schemeClr val="tx1"/>
        </a:solidFill>
        <a:latin typeface="+mn-lt"/>
        <a:ea typeface="+mn-ea"/>
        <a:cs typeface="+mn-cs"/>
      </a:defRPr>
    </a:lvl6pPr>
    <a:lvl7pPr marL="10886389" algn="l" defTabSz="3628796" rtl="0" eaLnBrk="1" latinLnBrk="0" hangingPunct="1">
      <a:defRPr sz="7143" kern="1200">
        <a:solidFill>
          <a:schemeClr val="tx1"/>
        </a:solidFill>
        <a:latin typeface="+mn-lt"/>
        <a:ea typeface="+mn-ea"/>
        <a:cs typeface="+mn-cs"/>
      </a:defRPr>
    </a:lvl7pPr>
    <a:lvl8pPr marL="12700787" algn="l" defTabSz="3628796" rtl="0" eaLnBrk="1" latinLnBrk="0" hangingPunct="1">
      <a:defRPr sz="7143" kern="1200">
        <a:solidFill>
          <a:schemeClr val="tx1"/>
        </a:solidFill>
        <a:latin typeface="+mn-lt"/>
        <a:ea typeface="+mn-ea"/>
        <a:cs typeface="+mn-cs"/>
      </a:defRPr>
    </a:lvl8pPr>
    <a:lvl9pPr marL="14515186" algn="l" defTabSz="3628796" rtl="0" eaLnBrk="1" latinLnBrk="0" hangingPunct="1">
      <a:defRPr sz="7143"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DBC6"/>
    <a:srgbClr val="FFFEF7"/>
    <a:srgbClr val="FFDBC6"/>
    <a:srgbClr val="FDF1E9"/>
    <a:srgbClr val="FFFBE1"/>
    <a:srgbClr val="FF7711"/>
    <a:srgbClr val="9DDBE7"/>
    <a:srgbClr val="9DE7D0"/>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765" autoAdjust="0"/>
    <p:restoredTop sz="94660"/>
  </p:normalViewPr>
  <p:slideViewPr>
    <p:cSldViewPr snapToGrid="0">
      <p:cViewPr>
        <p:scale>
          <a:sx n="33" d="100"/>
          <a:sy n="33" d="100"/>
        </p:scale>
        <p:origin x="-222" y="4470"/>
      </p:cViewPr>
      <p:guideLst>
        <p:guide orient="horz" pos="13606"/>
        <p:guide pos="102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2189533530536962E-2"/>
          <c:y val="1.104137239911924E-2"/>
          <c:w val="0.94882988114228817"/>
          <c:h val="0.88987279962493648"/>
        </c:manualLayout>
      </c:layout>
      <c:barChart>
        <c:barDir val="bar"/>
        <c:grouping val="stacked"/>
        <c:varyColors val="0"/>
        <c:ser>
          <c:idx val="0"/>
          <c:order val="0"/>
          <c:tx>
            <c:strRef>
              <c:f>Hoja1!$B$1</c:f>
              <c:strCache>
                <c:ptCount val="1"/>
                <c:pt idx="0">
                  <c:v>Serie 1</c:v>
                </c:pt>
              </c:strCache>
            </c:strRef>
          </c:tx>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invertIfNegative val="0"/>
          <c:dLbls>
            <c:delete val="1"/>
          </c:dLbls>
          <c:cat>
            <c:strRef>
              <c:f>Hoja1!$A$2:$A$5</c:f>
              <c:strCache>
                <c:ptCount val="3"/>
                <c:pt idx="0">
                  <c:v>Colegio Público</c:v>
                </c:pt>
                <c:pt idx="1">
                  <c:v>Colegio Concertado</c:v>
                </c:pt>
                <c:pt idx="2">
                  <c:v>Colegio Privado</c:v>
                </c:pt>
              </c:strCache>
            </c:strRef>
          </c:cat>
          <c:val>
            <c:numRef>
              <c:f>Hoja1!$B$2:$B$5</c:f>
              <c:numCache>
                <c:formatCode>General</c:formatCode>
                <c:ptCount val="4"/>
                <c:pt idx="0">
                  <c:v>3.32</c:v>
                </c:pt>
                <c:pt idx="1">
                  <c:v>3.92</c:v>
                </c:pt>
                <c:pt idx="2">
                  <c:v>3.97</c:v>
                </c:pt>
              </c:numCache>
            </c:numRef>
          </c:val>
        </c:ser>
        <c:ser>
          <c:idx val="1"/>
          <c:order val="1"/>
          <c:tx>
            <c:strRef>
              <c:f>Hoja1!$C$1</c:f>
              <c:strCache>
                <c:ptCount val="1"/>
                <c:pt idx="0">
                  <c:v>Columna1</c:v>
                </c:pt>
              </c:strCache>
            </c:strRef>
          </c:tx>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solidFill>
                <a:schemeClr val="accent2">
                  <a:shade val="95000"/>
                </a:schemeClr>
              </a:solidFill>
              <a:round/>
            </a:ln>
            <a:effectLst/>
          </c:spPr>
          <c:invertIfNegative val="0"/>
          <c:dLbls>
            <c:spPr>
              <a:noFill/>
              <a:ln>
                <a:noFill/>
              </a:ln>
              <a:effectLst/>
            </c:spPr>
            <c:txPr>
              <a:bodyPr rot="0" vert="horz"/>
              <a:lstStyle/>
              <a:p>
                <a:pPr>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Hoja1!$A$2:$A$5</c:f>
              <c:strCache>
                <c:ptCount val="3"/>
                <c:pt idx="0">
                  <c:v>Colegio Público</c:v>
                </c:pt>
                <c:pt idx="1">
                  <c:v>Colegio Concertado</c:v>
                </c:pt>
                <c:pt idx="2">
                  <c:v>Colegio Privado</c:v>
                </c:pt>
              </c:strCache>
            </c:strRef>
          </c:cat>
          <c:val>
            <c:numRef>
              <c:f>Hoja1!$C$2:$C$5</c:f>
              <c:numCache>
                <c:formatCode>General</c:formatCode>
                <c:ptCount val="4"/>
              </c:numCache>
            </c:numRef>
          </c:val>
        </c:ser>
        <c:ser>
          <c:idx val="2"/>
          <c:order val="2"/>
          <c:tx>
            <c:strRef>
              <c:f>Hoja1!$D$1</c:f>
              <c:strCache>
                <c:ptCount val="1"/>
                <c:pt idx="0">
                  <c:v>Columna2</c:v>
                </c:pt>
              </c:strCache>
            </c:strRef>
          </c:tx>
          <c:spPr>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9525" cap="flat" cmpd="sng" algn="ctr">
              <a:solidFill>
                <a:schemeClr val="accent3">
                  <a:shade val="95000"/>
                </a:schemeClr>
              </a:solidFill>
              <a:round/>
            </a:ln>
            <a:effectLst/>
          </c:spPr>
          <c:invertIfNegative val="0"/>
          <c:dLbls>
            <c:spPr>
              <a:noFill/>
              <a:ln>
                <a:noFill/>
              </a:ln>
              <a:effectLst/>
            </c:spPr>
            <c:txPr>
              <a:bodyPr rot="0" vert="horz"/>
              <a:lstStyle/>
              <a:p>
                <a:pPr>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Hoja1!$A$2:$A$5</c:f>
              <c:strCache>
                <c:ptCount val="3"/>
                <c:pt idx="0">
                  <c:v>Colegio Público</c:v>
                </c:pt>
                <c:pt idx="1">
                  <c:v>Colegio Concertado</c:v>
                </c:pt>
                <c:pt idx="2">
                  <c:v>Colegio Privado</c:v>
                </c:pt>
              </c:strCache>
            </c:strRef>
          </c:cat>
          <c:val>
            <c:numRef>
              <c:f>Hoja1!$D$2:$D$5</c:f>
              <c:numCache>
                <c:formatCode>General</c:formatCode>
                <c:ptCount val="4"/>
              </c:numCache>
            </c:numRef>
          </c:val>
        </c:ser>
        <c:dLbls>
          <c:dLblPos val="ctr"/>
          <c:showLegendKey val="0"/>
          <c:showVal val="1"/>
          <c:showCatName val="0"/>
          <c:showSerName val="0"/>
          <c:showPercent val="0"/>
          <c:showBubbleSize val="0"/>
        </c:dLbls>
        <c:gapWidth val="150"/>
        <c:overlap val="100"/>
        <c:axId val="75528832"/>
        <c:axId val="75536256"/>
      </c:barChart>
      <c:catAx>
        <c:axId val="75528832"/>
        <c:scaling>
          <c:orientation val="minMax"/>
        </c:scaling>
        <c:delete val="1"/>
        <c:axPos val="l"/>
        <c:numFmt formatCode="General" sourceLinked="1"/>
        <c:majorTickMark val="none"/>
        <c:minorTickMark val="none"/>
        <c:tickLblPos val="nextTo"/>
        <c:crossAx val="75536256"/>
        <c:crosses val="autoZero"/>
        <c:auto val="1"/>
        <c:lblAlgn val="ctr"/>
        <c:lblOffset val="100"/>
        <c:noMultiLvlLbl val="0"/>
      </c:catAx>
      <c:valAx>
        <c:axId val="75536256"/>
        <c:scaling>
          <c:orientation val="minMax"/>
          <c:max val="5"/>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vert="horz"/>
          <a:lstStyle/>
          <a:p>
            <a:pPr>
              <a:defRPr/>
            </a:pPr>
            <a:endParaRPr lang="es-ES"/>
          </a:p>
        </c:txPr>
        <c:crossAx val="75528832"/>
        <c:crosses val="autoZero"/>
        <c:crossBetween val="between"/>
      </c:valAx>
      <c:spPr>
        <a:noFill/>
        <a:ln>
          <a:noFill/>
        </a:ln>
        <a:effectLst/>
      </c:spPr>
    </c:plotArea>
    <c:plotVisOnly val="1"/>
    <c:dispBlanksAs val="gap"/>
    <c:showDLblsOverMax val="0"/>
  </c:chart>
  <c:spPr>
    <a:noFill/>
    <a:ln>
      <a:noFill/>
    </a:ln>
    <a:effectLst/>
  </c:spPr>
  <c:txPr>
    <a:bodyPr/>
    <a:lstStyle/>
    <a:p>
      <a:pPr>
        <a:defRPr sz="3500"/>
      </a:pPr>
      <a:endParaRPr lang="es-E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Hoja1!$B$1</c:f>
              <c:strCache>
                <c:ptCount val="1"/>
                <c:pt idx="0">
                  <c:v>Colegio Público</c:v>
                </c:pt>
              </c:strCache>
            </c:strRef>
          </c:tx>
          <c:spPr>
            <a:solidFill>
              <a:schemeClr val="accent1"/>
            </a:solidFill>
            <a:ln>
              <a:noFill/>
            </a:ln>
            <a:effectLst/>
            <a:sp3d/>
          </c:spPr>
          <c:invertIfNegative val="0"/>
          <c:cat>
            <c:strRef>
              <c:f>Hoja1!$A$2:$A$6</c:f>
              <c:strCache>
                <c:ptCount val="5"/>
                <c:pt idx="0">
                  <c:v>Diseño del Trabajo</c:v>
                </c:pt>
                <c:pt idx="1">
                  <c:v>Condiciones de Vida Asociadas al Trabajo</c:v>
                </c:pt>
                <c:pt idx="2">
                  <c:v>Realización Personal</c:v>
                </c:pt>
                <c:pt idx="3">
                  <c:v>Promoción y Superiores</c:v>
                </c:pt>
                <c:pt idx="4">
                  <c:v>Salario</c:v>
                </c:pt>
              </c:strCache>
            </c:strRef>
          </c:cat>
          <c:val>
            <c:numRef>
              <c:f>Hoja1!$B$2:$B$6</c:f>
              <c:numCache>
                <c:formatCode>General</c:formatCode>
                <c:ptCount val="5"/>
                <c:pt idx="0">
                  <c:v>3.33</c:v>
                </c:pt>
                <c:pt idx="1">
                  <c:v>3.04</c:v>
                </c:pt>
                <c:pt idx="2">
                  <c:v>3.83</c:v>
                </c:pt>
                <c:pt idx="3">
                  <c:v>2.87</c:v>
                </c:pt>
                <c:pt idx="4">
                  <c:v>3.17</c:v>
                </c:pt>
              </c:numCache>
            </c:numRef>
          </c:val>
        </c:ser>
        <c:ser>
          <c:idx val="1"/>
          <c:order val="1"/>
          <c:tx>
            <c:strRef>
              <c:f>Hoja1!$C$1</c:f>
              <c:strCache>
                <c:ptCount val="1"/>
                <c:pt idx="0">
                  <c:v>Colegio Privado</c:v>
                </c:pt>
              </c:strCache>
            </c:strRef>
          </c:tx>
          <c:spPr>
            <a:solidFill>
              <a:schemeClr val="accent2"/>
            </a:solidFill>
            <a:ln>
              <a:noFill/>
            </a:ln>
            <a:effectLst/>
            <a:sp3d/>
          </c:spPr>
          <c:invertIfNegative val="0"/>
          <c:cat>
            <c:strRef>
              <c:f>Hoja1!$A$2:$A$6</c:f>
              <c:strCache>
                <c:ptCount val="5"/>
                <c:pt idx="0">
                  <c:v>Diseño del Trabajo</c:v>
                </c:pt>
                <c:pt idx="1">
                  <c:v>Condiciones de Vida Asociadas al Trabajo</c:v>
                </c:pt>
                <c:pt idx="2">
                  <c:v>Realización Personal</c:v>
                </c:pt>
                <c:pt idx="3">
                  <c:v>Promoción y Superiores</c:v>
                </c:pt>
                <c:pt idx="4">
                  <c:v>Salario</c:v>
                </c:pt>
              </c:strCache>
            </c:strRef>
          </c:cat>
          <c:val>
            <c:numRef>
              <c:f>Hoja1!$C$2:$C$6</c:f>
              <c:numCache>
                <c:formatCode>General</c:formatCode>
                <c:ptCount val="5"/>
                <c:pt idx="0">
                  <c:v>3.95</c:v>
                </c:pt>
                <c:pt idx="1">
                  <c:v>3.56</c:v>
                </c:pt>
                <c:pt idx="2">
                  <c:v>4.41</c:v>
                </c:pt>
                <c:pt idx="3">
                  <c:v>3.9</c:v>
                </c:pt>
                <c:pt idx="4">
                  <c:v>2.96</c:v>
                </c:pt>
              </c:numCache>
            </c:numRef>
          </c:val>
        </c:ser>
        <c:ser>
          <c:idx val="2"/>
          <c:order val="2"/>
          <c:tx>
            <c:strRef>
              <c:f>Hoja1!$D$1</c:f>
              <c:strCache>
                <c:ptCount val="1"/>
                <c:pt idx="0">
                  <c:v>Colegio Concertado</c:v>
                </c:pt>
              </c:strCache>
            </c:strRef>
          </c:tx>
          <c:spPr>
            <a:solidFill>
              <a:schemeClr val="accent3"/>
            </a:solidFill>
            <a:ln>
              <a:noFill/>
            </a:ln>
            <a:effectLst/>
            <a:sp3d/>
          </c:spPr>
          <c:invertIfNegative val="0"/>
          <c:cat>
            <c:strRef>
              <c:f>Hoja1!$A$2:$A$6</c:f>
              <c:strCache>
                <c:ptCount val="5"/>
                <c:pt idx="0">
                  <c:v>Diseño del Trabajo</c:v>
                </c:pt>
                <c:pt idx="1">
                  <c:v>Condiciones de Vida Asociadas al Trabajo</c:v>
                </c:pt>
                <c:pt idx="2">
                  <c:v>Realización Personal</c:v>
                </c:pt>
                <c:pt idx="3">
                  <c:v>Promoción y Superiores</c:v>
                </c:pt>
                <c:pt idx="4">
                  <c:v>Salario</c:v>
                </c:pt>
              </c:strCache>
            </c:strRef>
          </c:cat>
          <c:val>
            <c:numRef>
              <c:f>Hoja1!$D$2:$D$6</c:f>
              <c:numCache>
                <c:formatCode>General</c:formatCode>
                <c:ptCount val="5"/>
                <c:pt idx="0">
                  <c:v>3.87</c:v>
                </c:pt>
                <c:pt idx="1">
                  <c:v>3.77</c:v>
                </c:pt>
                <c:pt idx="2">
                  <c:v>4.3099999999999996</c:v>
                </c:pt>
                <c:pt idx="3">
                  <c:v>3.88</c:v>
                </c:pt>
                <c:pt idx="4">
                  <c:v>3.14</c:v>
                </c:pt>
              </c:numCache>
            </c:numRef>
          </c:val>
        </c:ser>
        <c:dLbls>
          <c:showLegendKey val="0"/>
          <c:showVal val="0"/>
          <c:showCatName val="0"/>
          <c:showSerName val="0"/>
          <c:showPercent val="0"/>
          <c:showBubbleSize val="0"/>
        </c:dLbls>
        <c:gapWidth val="150"/>
        <c:shape val="box"/>
        <c:axId val="32836608"/>
        <c:axId val="32838400"/>
        <c:axId val="0"/>
      </c:bar3DChart>
      <c:catAx>
        <c:axId val="3283660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s-ES"/>
          </a:p>
        </c:txPr>
        <c:crossAx val="32838400"/>
        <c:crosses val="autoZero"/>
        <c:auto val="1"/>
        <c:lblAlgn val="ctr"/>
        <c:lblOffset val="100"/>
        <c:noMultiLvlLbl val="0"/>
      </c:catAx>
      <c:valAx>
        <c:axId val="32838400"/>
        <c:scaling>
          <c:orientation val="minMax"/>
          <c:max val="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s-ES"/>
          </a:p>
        </c:txPr>
        <c:crossAx val="3283660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3500" b="0" i="0" u="none" strike="noStrike" kern="1200" baseline="0">
                <a:solidFill>
                  <a:schemeClr val="tx1">
                    <a:lumMod val="65000"/>
                    <a:lumOff val="35000"/>
                  </a:schemeClr>
                </a:solidFill>
                <a:latin typeface="+mn-lt"/>
                <a:ea typeface="+mn-ea"/>
                <a:cs typeface="+mn-cs"/>
              </a:defRPr>
            </a:pPr>
            <a:endParaRPr lang="es-ES"/>
          </a:p>
        </c:txPr>
      </c:dTable>
      <c:spPr>
        <a:noFill/>
        <a:ln w="25400">
          <a:noFill/>
        </a:ln>
        <a:effectLst/>
      </c:spPr>
    </c:plotArea>
    <c:plotVisOnly val="1"/>
    <c:dispBlanksAs val="gap"/>
    <c:showDLblsOverMax val="0"/>
  </c:chart>
  <c:spPr>
    <a:noFill/>
    <a:ln>
      <a:noFill/>
    </a:ln>
    <a:effectLst/>
  </c:spPr>
  <c:txPr>
    <a:bodyPr/>
    <a:lstStyle/>
    <a:p>
      <a:pPr>
        <a:defRPr/>
      </a:pPr>
      <a:endParaRPr lang="es-E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1">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D7B7753D-1CA0-4748-9951-C4FB9D224286}" type="datetimeFigureOut">
              <a:rPr lang="es-ES" smtClean="0"/>
              <a:t>28/03/2017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93BD876-9F63-484A-99FD-AC634A84C58B}" type="slidenum">
              <a:rPr lang="es-ES" smtClean="0"/>
              <a:t>‹Nº›</a:t>
            </a:fld>
            <a:endParaRPr lang="es-ES"/>
          </a:p>
        </p:txBody>
      </p:sp>
    </p:spTree>
    <p:extLst>
      <p:ext uri="{BB962C8B-B14F-4D97-AF65-F5344CB8AC3E}">
        <p14:creationId xmlns:p14="http://schemas.microsoft.com/office/powerpoint/2010/main" val="904569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7B7753D-1CA0-4748-9951-C4FB9D224286}" type="datetimeFigureOut">
              <a:rPr lang="es-ES" smtClean="0"/>
              <a:t>28/03/2017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93BD876-9F63-484A-99FD-AC634A84C58B}" type="slidenum">
              <a:rPr lang="es-ES" smtClean="0"/>
              <a:t>‹Nº›</a:t>
            </a:fld>
            <a:endParaRPr lang="es-ES"/>
          </a:p>
        </p:txBody>
      </p:sp>
    </p:spTree>
    <p:extLst>
      <p:ext uri="{BB962C8B-B14F-4D97-AF65-F5344CB8AC3E}">
        <p14:creationId xmlns:p14="http://schemas.microsoft.com/office/powerpoint/2010/main" val="3282728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7B7753D-1CA0-4748-9951-C4FB9D224286}" type="datetimeFigureOut">
              <a:rPr lang="es-ES" smtClean="0"/>
              <a:t>28/03/2017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93BD876-9F63-484A-99FD-AC634A84C58B}" type="slidenum">
              <a:rPr lang="es-ES" smtClean="0"/>
              <a:t>‹Nº›</a:t>
            </a:fld>
            <a:endParaRPr lang="es-ES"/>
          </a:p>
        </p:txBody>
      </p:sp>
    </p:spTree>
    <p:extLst>
      <p:ext uri="{BB962C8B-B14F-4D97-AF65-F5344CB8AC3E}">
        <p14:creationId xmlns:p14="http://schemas.microsoft.com/office/powerpoint/2010/main" val="3493970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7B7753D-1CA0-4748-9951-C4FB9D224286}" type="datetimeFigureOut">
              <a:rPr lang="es-ES" smtClean="0"/>
              <a:t>28/03/2017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93BD876-9F63-484A-99FD-AC634A84C58B}" type="slidenum">
              <a:rPr lang="es-ES" smtClean="0"/>
              <a:t>‹Nº›</a:t>
            </a:fld>
            <a:endParaRPr lang="es-ES"/>
          </a:p>
        </p:txBody>
      </p:sp>
    </p:spTree>
    <p:extLst>
      <p:ext uri="{BB962C8B-B14F-4D97-AF65-F5344CB8AC3E}">
        <p14:creationId xmlns:p14="http://schemas.microsoft.com/office/powerpoint/2010/main" val="2889106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D7B7753D-1CA0-4748-9951-C4FB9D224286}" type="datetimeFigureOut">
              <a:rPr lang="es-ES" smtClean="0"/>
              <a:t>28/03/2017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93BD876-9F63-484A-99FD-AC634A84C58B}" type="slidenum">
              <a:rPr lang="es-ES" smtClean="0"/>
              <a:t>‹Nº›</a:t>
            </a:fld>
            <a:endParaRPr lang="es-ES"/>
          </a:p>
        </p:txBody>
      </p:sp>
    </p:spTree>
    <p:extLst>
      <p:ext uri="{BB962C8B-B14F-4D97-AF65-F5344CB8AC3E}">
        <p14:creationId xmlns:p14="http://schemas.microsoft.com/office/powerpoint/2010/main" val="1338230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7B7753D-1CA0-4748-9951-C4FB9D224286}" type="datetimeFigureOut">
              <a:rPr lang="es-ES" smtClean="0"/>
              <a:t>28/03/2017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93BD876-9F63-484A-99FD-AC634A84C58B}" type="slidenum">
              <a:rPr lang="es-ES" smtClean="0"/>
              <a:t>‹Nº›</a:t>
            </a:fld>
            <a:endParaRPr lang="es-ES"/>
          </a:p>
        </p:txBody>
      </p:sp>
    </p:spTree>
    <p:extLst>
      <p:ext uri="{BB962C8B-B14F-4D97-AF65-F5344CB8AC3E}">
        <p14:creationId xmlns:p14="http://schemas.microsoft.com/office/powerpoint/2010/main" val="2210600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s-ES" smtClean="0"/>
              <a:t>Editar el estilo de texto del patrón</a:t>
            </a:r>
          </a:p>
        </p:txBody>
      </p:sp>
      <p:sp>
        <p:nvSpPr>
          <p:cNvPr id="4" name="Content Placeholder 3"/>
          <p:cNvSpPr>
            <a:spLocks noGrp="1"/>
          </p:cNvSpPr>
          <p:nvPr>
            <p:ph sz="half" idx="2"/>
          </p:nvPr>
        </p:nvSpPr>
        <p:spPr>
          <a:xfrm>
            <a:off x="2231675" y="15780233"/>
            <a:ext cx="13706415" cy="23210346"/>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s-ES" smtClean="0"/>
              <a:t>Editar el estilo de texto del patrón</a:t>
            </a:r>
          </a:p>
        </p:txBody>
      </p:sp>
      <p:sp>
        <p:nvSpPr>
          <p:cNvPr id="6" name="Content Placeholder 5"/>
          <p:cNvSpPr>
            <a:spLocks noGrp="1"/>
          </p:cNvSpPr>
          <p:nvPr>
            <p:ph sz="quarter" idx="4"/>
          </p:nvPr>
        </p:nvSpPr>
        <p:spPr>
          <a:xfrm>
            <a:off x="16402142" y="15780233"/>
            <a:ext cx="13773917" cy="23210346"/>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7B7753D-1CA0-4748-9951-C4FB9D224286}" type="datetimeFigureOut">
              <a:rPr lang="es-ES" smtClean="0"/>
              <a:t>28/03/2017</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C93BD876-9F63-484A-99FD-AC634A84C58B}" type="slidenum">
              <a:rPr lang="es-ES" smtClean="0"/>
              <a:t>‹Nº›</a:t>
            </a:fld>
            <a:endParaRPr lang="es-ES"/>
          </a:p>
        </p:txBody>
      </p:sp>
    </p:spTree>
    <p:extLst>
      <p:ext uri="{BB962C8B-B14F-4D97-AF65-F5344CB8AC3E}">
        <p14:creationId xmlns:p14="http://schemas.microsoft.com/office/powerpoint/2010/main" val="403910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D7B7753D-1CA0-4748-9951-C4FB9D224286}" type="datetimeFigureOut">
              <a:rPr lang="es-ES" smtClean="0"/>
              <a:t>28/03/2017</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C93BD876-9F63-484A-99FD-AC634A84C58B}" type="slidenum">
              <a:rPr lang="es-ES" smtClean="0"/>
              <a:t>‹Nº›</a:t>
            </a:fld>
            <a:endParaRPr lang="es-ES"/>
          </a:p>
        </p:txBody>
      </p:sp>
    </p:spTree>
    <p:extLst>
      <p:ext uri="{BB962C8B-B14F-4D97-AF65-F5344CB8AC3E}">
        <p14:creationId xmlns:p14="http://schemas.microsoft.com/office/powerpoint/2010/main" val="1872332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7753D-1CA0-4748-9951-C4FB9D224286}" type="datetimeFigureOut">
              <a:rPr lang="es-ES" smtClean="0"/>
              <a:t>28/03/2017</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C93BD876-9F63-484A-99FD-AC634A84C58B}" type="slidenum">
              <a:rPr lang="es-ES" smtClean="0"/>
              <a:t>‹Nº›</a:t>
            </a:fld>
            <a:endParaRPr lang="es-ES"/>
          </a:p>
        </p:txBody>
      </p:sp>
    </p:spTree>
    <p:extLst>
      <p:ext uri="{BB962C8B-B14F-4D97-AF65-F5344CB8AC3E}">
        <p14:creationId xmlns:p14="http://schemas.microsoft.com/office/powerpoint/2010/main" val="3182209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D7B7753D-1CA0-4748-9951-C4FB9D224286}" type="datetimeFigureOut">
              <a:rPr lang="es-ES" smtClean="0"/>
              <a:t>28/03/2017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93BD876-9F63-484A-99FD-AC634A84C58B}" type="slidenum">
              <a:rPr lang="es-ES" smtClean="0"/>
              <a:t>‹Nº›</a:t>
            </a:fld>
            <a:endParaRPr lang="es-ES"/>
          </a:p>
        </p:txBody>
      </p:sp>
    </p:spTree>
    <p:extLst>
      <p:ext uri="{BB962C8B-B14F-4D97-AF65-F5344CB8AC3E}">
        <p14:creationId xmlns:p14="http://schemas.microsoft.com/office/powerpoint/2010/main" val="39934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D7B7753D-1CA0-4748-9951-C4FB9D224286}" type="datetimeFigureOut">
              <a:rPr lang="es-ES" smtClean="0"/>
              <a:t>28/03/2017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93BD876-9F63-484A-99FD-AC634A84C58B}" type="slidenum">
              <a:rPr lang="es-ES" smtClean="0"/>
              <a:t>‹Nº›</a:t>
            </a:fld>
            <a:endParaRPr lang="es-ES"/>
          </a:p>
        </p:txBody>
      </p:sp>
    </p:spTree>
    <p:extLst>
      <p:ext uri="{BB962C8B-B14F-4D97-AF65-F5344CB8AC3E}">
        <p14:creationId xmlns:p14="http://schemas.microsoft.com/office/powerpoint/2010/main" val="2394632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D7B7753D-1CA0-4748-9951-C4FB9D224286}" type="datetimeFigureOut">
              <a:rPr lang="es-ES" smtClean="0"/>
              <a:t>28/03/2017</a:t>
            </a:fld>
            <a:endParaRPr lang="es-ES"/>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C93BD876-9F63-484A-99FD-AC634A84C58B}" type="slidenum">
              <a:rPr lang="es-ES" smtClean="0"/>
              <a:t>‹Nº›</a:t>
            </a:fld>
            <a:endParaRPr lang="es-ES"/>
          </a:p>
        </p:txBody>
      </p:sp>
    </p:spTree>
    <p:extLst>
      <p:ext uri="{BB962C8B-B14F-4D97-AF65-F5344CB8AC3E}">
        <p14:creationId xmlns:p14="http://schemas.microsoft.com/office/powerpoint/2010/main" val="30873072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Rectángulo 74"/>
          <p:cNvSpPr/>
          <p:nvPr/>
        </p:nvSpPr>
        <p:spPr>
          <a:xfrm>
            <a:off x="0" y="32346899"/>
            <a:ext cx="32399288" cy="10853739"/>
          </a:xfrm>
          <a:prstGeom prst="rect">
            <a:avLst/>
          </a:prstGeom>
          <a:gradFill flip="none" rotWithShape="1">
            <a:gsLst>
              <a:gs pos="0">
                <a:schemeClr val="accent2">
                  <a:lumMod val="75000"/>
                </a:schemeClr>
              </a:gs>
              <a:gs pos="0">
                <a:srgbClr val="FFFEF7"/>
              </a:gs>
              <a:gs pos="49000">
                <a:srgbClr val="FDF1E9"/>
              </a:gs>
              <a:gs pos="100000">
                <a:srgbClr val="FADBC6"/>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4" name="Rectángulo 73"/>
          <p:cNvSpPr/>
          <p:nvPr/>
        </p:nvSpPr>
        <p:spPr>
          <a:xfrm>
            <a:off x="64657" y="15389441"/>
            <a:ext cx="32399288" cy="16839581"/>
          </a:xfrm>
          <a:prstGeom prst="rect">
            <a:avLst/>
          </a:prstGeom>
          <a:gradFill flip="none" rotWithShape="1">
            <a:gsLst>
              <a:gs pos="0">
                <a:schemeClr val="accent2">
                  <a:lumMod val="75000"/>
                </a:schemeClr>
              </a:gs>
              <a:gs pos="0">
                <a:srgbClr val="FADBC6"/>
              </a:gs>
              <a:gs pos="49000">
                <a:srgbClr val="FDF1E9"/>
              </a:gs>
              <a:gs pos="100000">
                <a:srgbClr val="FFFEF7"/>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8" name="Rectángulo 47"/>
          <p:cNvSpPr/>
          <p:nvPr/>
        </p:nvSpPr>
        <p:spPr>
          <a:xfrm>
            <a:off x="-78945" y="12092775"/>
            <a:ext cx="32542890" cy="3375825"/>
          </a:xfrm>
          <a:prstGeom prst="rect">
            <a:avLst/>
          </a:prstGeom>
          <a:solidFill>
            <a:srgbClr val="FF77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7" name="Imagen 26"/>
          <p:cNvPicPr>
            <a:picLocks noChangeAspect="1"/>
          </p:cNvPicPr>
          <p:nvPr/>
        </p:nvPicPr>
        <p:blipFill rotWithShape="1">
          <a:blip r:embed="rId2" cstate="print">
            <a:extLst>
              <a:ext uri="{28A0092B-C50C-407E-A947-70E740481C1C}">
                <a14:useLocalDpi xmlns:a14="http://schemas.microsoft.com/office/drawing/2010/main" val="0"/>
              </a:ext>
            </a:extLst>
          </a:blip>
          <a:srcRect l="-683" r="-1" b="85246"/>
          <a:stretch/>
        </p:blipFill>
        <p:spPr>
          <a:xfrm>
            <a:off x="-228600" y="0"/>
            <a:ext cx="32627888" cy="6375132"/>
          </a:xfrm>
          <a:prstGeom prst="rect">
            <a:avLst/>
          </a:prstGeom>
        </p:spPr>
      </p:pic>
      <p:sp>
        <p:nvSpPr>
          <p:cNvPr id="46" name="Rectángulo 45"/>
          <p:cNvSpPr/>
          <p:nvPr/>
        </p:nvSpPr>
        <p:spPr>
          <a:xfrm>
            <a:off x="0" y="6105832"/>
            <a:ext cx="32399288" cy="5986943"/>
          </a:xfrm>
          <a:prstGeom prst="rect">
            <a:avLst/>
          </a:prstGeom>
          <a:gradFill flip="none" rotWithShape="1">
            <a:gsLst>
              <a:gs pos="0">
                <a:srgbClr val="9DDBE7">
                  <a:tint val="66000"/>
                  <a:satMod val="160000"/>
                </a:srgbClr>
              </a:gs>
              <a:gs pos="50000">
                <a:srgbClr val="9DDBE7">
                  <a:tint val="44500"/>
                  <a:satMod val="160000"/>
                </a:srgbClr>
              </a:gs>
              <a:gs pos="100000">
                <a:srgbClr val="9DDBE7">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Subtítulo 2"/>
          <p:cNvSpPr>
            <a:spLocks noGrp="1"/>
          </p:cNvSpPr>
          <p:nvPr>
            <p:ph type="subTitle" idx="1"/>
          </p:nvPr>
        </p:nvSpPr>
        <p:spPr>
          <a:xfrm>
            <a:off x="5035803" y="743507"/>
            <a:ext cx="14980004" cy="5064452"/>
          </a:xfrm>
        </p:spPr>
        <p:txBody>
          <a:bodyPr>
            <a:normAutofit fontScale="92500" lnSpcReduction="10000"/>
          </a:bodyPr>
          <a:lstStyle/>
          <a:p>
            <a:r>
              <a:rPr lang="es-ES" sz="7100" b="1" dirty="0" smtClean="0"/>
              <a:t>Satisfacción </a:t>
            </a:r>
            <a:r>
              <a:rPr lang="es-ES" sz="7100" b="1" dirty="0" smtClean="0"/>
              <a:t>laboral </a:t>
            </a:r>
            <a:r>
              <a:rPr lang="es-ES" sz="7100" b="1" dirty="0" smtClean="0"/>
              <a:t>en </a:t>
            </a:r>
            <a:r>
              <a:rPr lang="es-ES" sz="7100" b="1" dirty="0" smtClean="0"/>
              <a:t>profesores de primaria de colegios públicos</a:t>
            </a:r>
            <a:r>
              <a:rPr lang="es-ES" sz="7100" b="1" dirty="0" smtClean="0"/>
              <a:t>, </a:t>
            </a:r>
            <a:r>
              <a:rPr lang="es-ES" sz="7100" b="1" dirty="0" smtClean="0"/>
              <a:t>privados </a:t>
            </a:r>
            <a:r>
              <a:rPr lang="es-ES" sz="7100" b="1" dirty="0" smtClean="0"/>
              <a:t>y </a:t>
            </a:r>
            <a:r>
              <a:rPr lang="es-ES" sz="7100" b="1" dirty="0" smtClean="0"/>
              <a:t>concertados</a:t>
            </a:r>
            <a:endParaRPr lang="es-ES" sz="7100" b="1" dirty="0" smtClean="0"/>
          </a:p>
          <a:p>
            <a:endParaRPr lang="es-ES" sz="1300" dirty="0" smtClean="0"/>
          </a:p>
          <a:p>
            <a:r>
              <a:rPr lang="es-ES" sz="3500" dirty="0" smtClean="0"/>
              <a:t>Coloma </a:t>
            </a:r>
            <a:r>
              <a:rPr lang="es-ES" sz="3500" dirty="0" smtClean="0"/>
              <a:t>Alonso, F</a:t>
            </a:r>
            <a:r>
              <a:rPr lang="es-ES" sz="3500" dirty="0"/>
              <a:t>. , Ángel Solanes Puchol*</a:t>
            </a:r>
            <a:endParaRPr lang="es-ES" sz="3500" dirty="0" smtClean="0"/>
          </a:p>
          <a:p>
            <a:r>
              <a:rPr lang="es-ES" sz="3200" i="1" dirty="0" smtClean="0"/>
              <a:t>Universidad Miguel Hernández</a:t>
            </a:r>
            <a:endParaRPr lang="es-ES" sz="3200" i="1" dirty="0"/>
          </a:p>
        </p:txBody>
      </p:sp>
      <p:sp>
        <p:nvSpPr>
          <p:cNvPr id="45" name="Rectángulo 44"/>
          <p:cNvSpPr/>
          <p:nvPr/>
        </p:nvSpPr>
        <p:spPr>
          <a:xfrm>
            <a:off x="5859059" y="6035407"/>
            <a:ext cx="26144941" cy="5986254"/>
          </a:xfrm>
          <a:prstGeom prst="rect">
            <a:avLst/>
          </a:prstGeom>
        </p:spPr>
        <p:txBody>
          <a:bodyPr wrap="square">
            <a:spAutoFit/>
          </a:bodyPr>
          <a:lstStyle/>
          <a:p>
            <a:pPr algn="just"/>
            <a:r>
              <a:rPr lang="es-ES" sz="5400" b="1" dirty="0" smtClean="0"/>
              <a:t>INTRODUCCIÓN</a:t>
            </a:r>
          </a:p>
          <a:p>
            <a:pPr algn="just"/>
            <a:r>
              <a:rPr lang="es-ES" sz="3500" dirty="0"/>
              <a:t>La satisfacción laboral se define como un estado emocional positivo que resulta de la percepción subjetiva que realiza el trabajador acerca de las experiencias laborales que presenta (</a:t>
            </a:r>
            <a:r>
              <a:rPr lang="es-ES" sz="3500" dirty="0" err="1"/>
              <a:t>Alcover</a:t>
            </a:r>
            <a:r>
              <a:rPr lang="es-ES" sz="3500" dirty="0"/>
              <a:t> de la Hera, Martínez, Rodríguez y Domínguez, 2007). </a:t>
            </a:r>
            <a:endParaRPr lang="es-ES" sz="3500" dirty="0" smtClean="0"/>
          </a:p>
          <a:p>
            <a:pPr algn="just"/>
            <a:endParaRPr lang="es-ES" sz="1000" dirty="0"/>
          </a:p>
          <a:p>
            <a:pPr algn="just"/>
            <a:r>
              <a:rPr lang="es-ES" sz="3500" dirty="0" smtClean="0"/>
              <a:t>En </a:t>
            </a:r>
            <a:r>
              <a:rPr lang="es-ES" sz="3500" dirty="0"/>
              <a:t>el caso de los profesores, una variable que </a:t>
            </a:r>
            <a:r>
              <a:rPr lang="es-ES" sz="3500" dirty="0" smtClean="0"/>
              <a:t>puede influir </a:t>
            </a:r>
            <a:r>
              <a:rPr lang="es-ES" sz="3500" dirty="0"/>
              <a:t>es el tipo de centro educativo en el que desempeñan su labor profesional. Mientras que algunos estudios indican que no existen diferencias entre la satisfacción laboral de los profesores en los distintos tipos de centros (Perea y Castro, 2016), otros afirman que los la satisfacción laboral es mayor en los docentes de centros privados que en los centros públicos (</a:t>
            </a:r>
            <a:r>
              <a:rPr lang="es-ES" sz="3500" dirty="0" err="1"/>
              <a:t>Sönmezer</a:t>
            </a:r>
            <a:r>
              <a:rPr lang="es-ES" sz="3500" dirty="0"/>
              <a:t> y </a:t>
            </a:r>
            <a:r>
              <a:rPr lang="es-ES" sz="3500" dirty="0" err="1"/>
              <a:t>Eryaman</a:t>
            </a:r>
            <a:r>
              <a:rPr lang="es-ES" sz="3500" dirty="0"/>
              <a:t>, 2008</a:t>
            </a:r>
            <a:r>
              <a:rPr lang="es-ES" sz="3500" dirty="0" smtClean="0"/>
              <a:t>).</a:t>
            </a:r>
          </a:p>
          <a:p>
            <a:pPr algn="just"/>
            <a:endParaRPr lang="es-ES" sz="2000" dirty="0"/>
          </a:p>
          <a:p>
            <a:pPr algn="just"/>
            <a:r>
              <a:rPr lang="es-ES" sz="5400" b="1" dirty="0" smtClean="0"/>
              <a:t>OBJETIVO</a:t>
            </a:r>
            <a:endParaRPr lang="es-ES" sz="5400" b="1" dirty="0"/>
          </a:p>
          <a:p>
            <a:pPr algn="just"/>
            <a:r>
              <a:rPr lang="es-ES" sz="3500" dirty="0"/>
              <a:t>Evaluar y comparar la satisfacción laboral de profesores de colegios públicos, privados y concertados de educación primaria </a:t>
            </a:r>
            <a:r>
              <a:rPr lang="es-ES" sz="3500" dirty="0" smtClean="0"/>
              <a:t>en Alicante</a:t>
            </a:r>
            <a:r>
              <a:rPr lang="es-ES" sz="3500" dirty="0"/>
              <a:t>. </a:t>
            </a:r>
            <a:endParaRPr lang="es-ES" sz="3500" dirty="0" smtClean="0"/>
          </a:p>
        </p:txBody>
      </p:sp>
      <p:sp>
        <p:nvSpPr>
          <p:cNvPr id="47" name="Rectángulo 46"/>
          <p:cNvSpPr/>
          <p:nvPr/>
        </p:nvSpPr>
        <p:spPr>
          <a:xfrm>
            <a:off x="452801" y="12241804"/>
            <a:ext cx="31479398" cy="3077766"/>
          </a:xfrm>
          <a:prstGeom prst="rect">
            <a:avLst/>
          </a:prstGeom>
        </p:spPr>
        <p:txBody>
          <a:bodyPr wrap="square">
            <a:spAutoFit/>
          </a:bodyPr>
          <a:lstStyle/>
          <a:p>
            <a:pPr algn="ctr"/>
            <a:r>
              <a:rPr lang="es-ES" sz="5400" b="1" dirty="0" smtClean="0">
                <a:solidFill>
                  <a:schemeClr val="bg1"/>
                </a:solidFill>
              </a:rPr>
              <a:t>MÉTODO</a:t>
            </a:r>
          </a:p>
          <a:p>
            <a:pPr algn="just"/>
            <a:r>
              <a:rPr lang="es-ES" sz="3500" b="1" dirty="0" smtClean="0">
                <a:solidFill>
                  <a:schemeClr val="bg1"/>
                </a:solidFill>
              </a:rPr>
              <a:t>Participantes</a:t>
            </a:r>
            <a:r>
              <a:rPr lang="es-ES" sz="3500" dirty="0" smtClean="0">
                <a:solidFill>
                  <a:schemeClr val="bg1"/>
                </a:solidFill>
              </a:rPr>
              <a:t>: </a:t>
            </a:r>
            <a:r>
              <a:rPr lang="es-ES" sz="3500" i="1" dirty="0" smtClean="0">
                <a:solidFill>
                  <a:schemeClr val="bg1"/>
                </a:solidFill>
              </a:rPr>
              <a:t>n</a:t>
            </a:r>
            <a:r>
              <a:rPr lang="es-ES" sz="3500" dirty="0" smtClean="0">
                <a:solidFill>
                  <a:schemeClr val="bg1"/>
                </a:solidFill>
              </a:rPr>
              <a:t> = 37 participantes. Divididos </a:t>
            </a:r>
            <a:r>
              <a:rPr lang="es-ES" sz="3500" dirty="0">
                <a:solidFill>
                  <a:schemeClr val="bg1"/>
                </a:solidFill>
              </a:rPr>
              <a:t>en tres grupos en función del tipo de colegio. </a:t>
            </a:r>
            <a:r>
              <a:rPr lang="es-ES" sz="3500" dirty="0" smtClean="0">
                <a:solidFill>
                  <a:schemeClr val="bg1"/>
                </a:solidFill>
              </a:rPr>
              <a:t>64</a:t>
            </a:r>
            <a:r>
              <a:rPr lang="es-ES" sz="3500" dirty="0" smtClean="0">
                <a:solidFill>
                  <a:schemeClr val="bg1"/>
                </a:solidFill>
              </a:rPr>
              <a:t>.8</a:t>
            </a:r>
            <a:r>
              <a:rPr lang="es-ES" sz="3500" dirty="0">
                <a:solidFill>
                  <a:schemeClr val="bg1"/>
                </a:solidFill>
              </a:rPr>
              <a:t>% </a:t>
            </a:r>
            <a:r>
              <a:rPr lang="es-ES" sz="3500" dirty="0" smtClean="0">
                <a:solidFill>
                  <a:schemeClr val="bg1"/>
                </a:solidFill>
              </a:rPr>
              <a:t>de mujeres. Edad </a:t>
            </a:r>
            <a:r>
              <a:rPr lang="es-ES" sz="3500" dirty="0">
                <a:solidFill>
                  <a:schemeClr val="bg1"/>
                </a:solidFill>
              </a:rPr>
              <a:t>media de </a:t>
            </a:r>
            <a:r>
              <a:rPr lang="es-ES" sz="3500" dirty="0" smtClean="0">
                <a:solidFill>
                  <a:schemeClr val="bg1"/>
                </a:solidFill>
              </a:rPr>
              <a:t>40.49 </a:t>
            </a:r>
            <a:r>
              <a:rPr lang="es-ES" sz="3500" dirty="0">
                <a:solidFill>
                  <a:schemeClr val="bg1"/>
                </a:solidFill>
              </a:rPr>
              <a:t>años (</a:t>
            </a:r>
            <a:r>
              <a:rPr lang="es-ES" sz="3500" i="1" dirty="0">
                <a:solidFill>
                  <a:schemeClr val="bg1"/>
                </a:solidFill>
              </a:rPr>
              <a:t>DT</a:t>
            </a:r>
            <a:r>
              <a:rPr lang="es-ES" sz="3500" dirty="0">
                <a:solidFill>
                  <a:schemeClr val="bg1"/>
                </a:solidFill>
              </a:rPr>
              <a:t> = 10.35). </a:t>
            </a:r>
            <a:r>
              <a:rPr lang="es-ES" sz="3500" b="1" dirty="0" smtClean="0">
                <a:solidFill>
                  <a:schemeClr val="bg1"/>
                </a:solidFill>
              </a:rPr>
              <a:t>Instrumentos y variables: </a:t>
            </a:r>
            <a:r>
              <a:rPr lang="es-ES" sz="3500" dirty="0" smtClean="0">
                <a:solidFill>
                  <a:schemeClr val="bg1"/>
                </a:solidFill>
              </a:rPr>
              <a:t>Escala </a:t>
            </a:r>
            <a:r>
              <a:rPr lang="es-ES" sz="3500" dirty="0">
                <a:solidFill>
                  <a:schemeClr val="bg1"/>
                </a:solidFill>
              </a:rPr>
              <a:t>de Satisfacción Laboral - Versión Profesores de Anaya (2005</a:t>
            </a:r>
            <a:r>
              <a:rPr lang="es-ES" sz="3500" dirty="0" smtClean="0">
                <a:solidFill>
                  <a:schemeClr val="bg1"/>
                </a:solidFill>
              </a:rPr>
              <a:t>). </a:t>
            </a:r>
            <a:r>
              <a:rPr lang="es-ES" sz="3500" b="1" dirty="0" smtClean="0">
                <a:solidFill>
                  <a:schemeClr val="bg1"/>
                </a:solidFill>
              </a:rPr>
              <a:t>Procedimiento: </a:t>
            </a:r>
            <a:r>
              <a:rPr lang="es-ES" sz="3500" dirty="0" smtClean="0">
                <a:solidFill>
                  <a:schemeClr val="bg1"/>
                </a:solidFill>
              </a:rPr>
              <a:t>Se </a:t>
            </a:r>
            <a:r>
              <a:rPr lang="es-ES" sz="3500" dirty="0">
                <a:solidFill>
                  <a:schemeClr val="bg1"/>
                </a:solidFill>
              </a:rPr>
              <a:t>obtuvo la </a:t>
            </a:r>
            <a:r>
              <a:rPr lang="es-ES" sz="3500" dirty="0" smtClean="0">
                <a:solidFill>
                  <a:schemeClr val="bg1"/>
                </a:solidFill>
              </a:rPr>
              <a:t>autorización de la </a:t>
            </a:r>
            <a:r>
              <a:rPr lang="es-ES" sz="3500" dirty="0">
                <a:solidFill>
                  <a:schemeClr val="bg1"/>
                </a:solidFill>
              </a:rPr>
              <a:t>dirección de los centros educativos</a:t>
            </a:r>
            <a:r>
              <a:rPr lang="es-ES" sz="3500" dirty="0" smtClean="0">
                <a:solidFill>
                  <a:schemeClr val="bg1"/>
                </a:solidFill>
              </a:rPr>
              <a:t>. Se recogió la muestra en los centros de trabajo informando a los docentes del anonimato y confidencialidad de los datos obtenidos. </a:t>
            </a:r>
            <a:r>
              <a:rPr lang="es-ES" sz="3500" b="1" dirty="0" smtClean="0">
                <a:solidFill>
                  <a:schemeClr val="bg1"/>
                </a:solidFill>
              </a:rPr>
              <a:t>Análisis estadísticos: </a:t>
            </a:r>
            <a:r>
              <a:rPr lang="es-ES" sz="3500" dirty="0" smtClean="0">
                <a:solidFill>
                  <a:schemeClr val="bg1"/>
                </a:solidFill>
              </a:rPr>
              <a:t>ANOVA con el programa estadístico SPSS 22.00</a:t>
            </a:r>
            <a:endParaRPr lang="es-ES" sz="3500" dirty="0">
              <a:solidFill>
                <a:schemeClr val="bg1"/>
              </a:solidFill>
            </a:endParaRPr>
          </a:p>
        </p:txBody>
      </p:sp>
      <p:graphicFrame>
        <p:nvGraphicFramePr>
          <p:cNvPr id="49" name="Gráfico 48"/>
          <p:cNvGraphicFramePr/>
          <p:nvPr>
            <p:extLst>
              <p:ext uri="{D42A27DB-BD31-4B8C-83A1-F6EECF244321}">
                <p14:modId xmlns:p14="http://schemas.microsoft.com/office/powerpoint/2010/main" val="1000623782"/>
              </p:ext>
            </p:extLst>
          </p:nvPr>
        </p:nvGraphicFramePr>
        <p:xfrm>
          <a:off x="18259909" y="16846599"/>
          <a:ext cx="14217115" cy="6336192"/>
        </p:xfrm>
        <a:graphic>
          <a:graphicData uri="http://schemas.openxmlformats.org/drawingml/2006/chart">
            <c:chart xmlns:c="http://schemas.openxmlformats.org/drawingml/2006/chart" xmlns:r="http://schemas.openxmlformats.org/officeDocument/2006/relationships" r:id="rId3"/>
          </a:graphicData>
        </a:graphic>
      </p:graphicFrame>
      <p:sp>
        <p:nvSpPr>
          <p:cNvPr id="73" name="Rectángulo 72"/>
          <p:cNvSpPr/>
          <p:nvPr/>
        </p:nvSpPr>
        <p:spPr>
          <a:xfrm>
            <a:off x="18050689" y="36328946"/>
            <a:ext cx="13733675" cy="6632585"/>
          </a:xfrm>
          <a:prstGeom prst="rect">
            <a:avLst/>
          </a:prstGeom>
        </p:spPr>
        <p:txBody>
          <a:bodyPr wrap="square">
            <a:spAutoFit/>
          </a:bodyPr>
          <a:lstStyle/>
          <a:p>
            <a:pPr marL="450215" indent="-450215" algn="just">
              <a:lnSpc>
                <a:spcPct val="150000"/>
              </a:lnSpc>
              <a:spcAft>
                <a:spcPts val="800"/>
              </a:spcAft>
            </a:pPr>
            <a:r>
              <a:rPr lang="es-ES" sz="3000" dirty="0">
                <a:ea typeface="Times New Roman" panose="02020603050405020304" pitchFamily="18" charset="0"/>
                <a:cs typeface="Calibri" panose="020F0502020204030204" pitchFamily="34" charset="0"/>
              </a:rPr>
              <a:t>Alcover de la Hera, C.M., </a:t>
            </a:r>
            <a:r>
              <a:rPr lang="es-ES" sz="3000" dirty="0" smtClean="0">
                <a:ea typeface="Times New Roman" panose="02020603050405020304" pitchFamily="18" charset="0"/>
                <a:cs typeface="Calibri" panose="020F0502020204030204" pitchFamily="34" charset="0"/>
              </a:rPr>
              <a:t>Martínez, </a:t>
            </a:r>
            <a:r>
              <a:rPr lang="es-ES" sz="3000" dirty="0">
                <a:ea typeface="Times New Roman" panose="02020603050405020304" pitchFamily="18" charset="0"/>
                <a:cs typeface="Calibri" panose="020F0502020204030204" pitchFamily="34" charset="0"/>
              </a:rPr>
              <a:t>D., </a:t>
            </a:r>
            <a:r>
              <a:rPr lang="es-ES" sz="3000" dirty="0" smtClean="0">
                <a:ea typeface="Times New Roman" panose="02020603050405020304" pitchFamily="18" charset="0"/>
                <a:cs typeface="Calibri" panose="020F0502020204030204" pitchFamily="34" charset="0"/>
              </a:rPr>
              <a:t>Rodríguez, </a:t>
            </a:r>
            <a:r>
              <a:rPr lang="es-ES" sz="3000" dirty="0">
                <a:ea typeface="Times New Roman" panose="02020603050405020304" pitchFamily="18" charset="0"/>
                <a:cs typeface="Calibri" panose="020F0502020204030204" pitchFamily="34" charset="0"/>
              </a:rPr>
              <a:t>F. y </a:t>
            </a:r>
            <a:r>
              <a:rPr lang="es-ES" sz="3000" dirty="0" smtClean="0">
                <a:ea typeface="Times New Roman" panose="02020603050405020304" pitchFamily="18" charset="0"/>
                <a:cs typeface="Calibri" panose="020F0502020204030204" pitchFamily="34" charset="0"/>
              </a:rPr>
              <a:t>Domínguez, </a:t>
            </a:r>
            <a:r>
              <a:rPr lang="es-ES" sz="3000" dirty="0">
                <a:ea typeface="Times New Roman" panose="02020603050405020304" pitchFamily="18" charset="0"/>
                <a:cs typeface="Calibri" panose="020F0502020204030204" pitchFamily="34" charset="0"/>
              </a:rPr>
              <a:t>R. (2007</a:t>
            </a:r>
            <a:r>
              <a:rPr lang="es-ES" sz="3000" dirty="0" smtClean="0">
                <a:ea typeface="Times New Roman" panose="02020603050405020304" pitchFamily="18" charset="0"/>
                <a:cs typeface="Calibri" panose="020F0502020204030204" pitchFamily="34" charset="0"/>
              </a:rPr>
              <a:t>). </a:t>
            </a:r>
            <a:r>
              <a:rPr lang="es-ES" sz="3000" i="1" dirty="0">
                <a:ea typeface="Times New Roman" panose="02020603050405020304" pitchFamily="18" charset="0"/>
                <a:cs typeface="Calibri" panose="020F0502020204030204" pitchFamily="34" charset="0"/>
              </a:rPr>
              <a:t>Introducción a la psicología del trabajo.</a:t>
            </a:r>
            <a:r>
              <a:rPr lang="es-ES" sz="3000" dirty="0">
                <a:ea typeface="Times New Roman" panose="02020603050405020304" pitchFamily="18" charset="0"/>
                <a:cs typeface="Calibri" panose="020F0502020204030204" pitchFamily="34" charset="0"/>
              </a:rPr>
              <a:t> Madrid: </a:t>
            </a:r>
            <a:r>
              <a:rPr lang="es-ES" sz="3000" dirty="0" smtClean="0">
                <a:ea typeface="Times New Roman" panose="02020603050405020304" pitchFamily="18" charset="0"/>
                <a:cs typeface="Calibri" panose="020F0502020204030204" pitchFamily="34" charset="0"/>
              </a:rPr>
              <a:t>McGraw-Hill.</a:t>
            </a:r>
            <a:endParaRPr lang="es-ES" sz="3000" dirty="0" smtClean="0">
              <a:ea typeface="Times New Roman" panose="02020603050405020304" pitchFamily="18" charset="0"/>
              <a:cs typeface="Calibri" panose="020F0502020204030204" pitchFamily="34" charset="0"/>
            </a:endParaRPr>
          </a:p>
          <a:p>
            <a:pPr marL="450215" indent="-450215" algn="just">
              <a:lnSpc>
                <a:spcPct val="150000"/>
              </a:lnSpc>
              <a:spcAft>
                <a:spcPts val="800"/>
              </a:spcAft>
            </a:pPr>
            <a:r>
              <a:rPr lang="es-ES" sz="3000" dirty="0" smtClean="0"/>
              <a:t>Perea, </a:t>
            </a:r>
            <a:r>
              <a:rPr lang="es-ES" sz="3000" dirty="0"/>
              <a:t>K. M., </a:t>
            </a:r>
            <a:r>
              <a:rPr lang="es-ES" sz="3000" dirty="0" smtClean="0"/>
              <a:t>&amp; Castro, </a:t>
            </a:r>
            <a:r>
              <a:rPr lang="es-ES" sz="3000" dirty="0"/>
              <a:t>R. (2016). </a:t>
            </a:r>
            <a:r>
              <a:rPr lang="es-ES" sz="3000" i="1" dirty="0"/>
              <a:t>Estudio comparativo de satisfacción laboral de docentes de un colegio estatal y un colegio privado</a:t>
            </a:r>
            <a:r>
              <a:rPr lang="es-ES" sz="3000" i="1" dirty="0" smtClean="0"/>
              <a:t>.</a:t>
            </a:r>
            <a:r>
              <a:rPr lang="es-ES" sz="3000" dirty="0" smtClean="0"/>
              <a:t> Tesis de licenciatura no publicada. Perú: Universidad San Ignacio de Loyola.</a:t>
            </a:r>
            <a:endParaRPr lang="es-ES" sz="3000" dirty="0"/>
          </a:p>
          <a:p>
            <a:pPr marL="450215" indent="-450215" algn="just">
              <a:lnSpc>
                <a:spcPct val="150000"/>
              </a:lnSpc>
              <a:spcAft>
                <a:spcPts val="800"/>
              </a:spcAft>
            </a:pPr>
            <a:r>
              <a:rPr lang="es-ES" sz="3000" dirty="0" err="1"/>
              <a:t>Sönmezer</a:t>
            </a:r>
            <a:r>
              <a:rPr lang="es-ES" sz="3000" dirty="0"/>
              <a:t>, M. G., &amp; </a:t>
            </a:r>
            <a:r>
              <a:rPr lang="es-ES" sz="3000" dirty="0" err="1"/>
              <a:t>Eryaman</a:t>
            </a:r>
            <a:r>
              <a:rPr lang="es-ES" sz="3000" dirty="0"/>
              <a:t>, M. Y. (2008). </a:t>
            </a:r>
            <a:r>
              <a:rPr lang="en-US" sz="3000" dirty="0"/>
              <a:t>A comparative analysis of job satisfaction levels of public and private school teachers. </a:t>
            </a:r>
            <a:r>
              <a:rPr lang="es-ES" sz="3000" i="1" dirty="0" err="1"/>
              <a:t>Journal</a:t>
            </a:r>
            <a:r>
              <a:rPr lang="es-ES" sz="3000" i="1" dirty="0"/>
              <a:t> of </a:t>
            </a:r>
            <a:r>
              <a:rPr lang="es-ES" sz="3000" i="1" dirty="0" err="1"/>
              <a:t>Theory</a:t>
            </a:r>
            <a:r>
              <a:rPr lang="es-ES" sz="3000" i="1" dirty="0"/>
              <a:t> and </a:t>
            </a:r>
            <a:r>
              <a:rPr lang="es-ES" sz="3000" i="1" dirty="0" err="1"/>
              <a:t>Practice</a:t>
            </a:r>
            <a:r>
              <a:rPr lang="es-ES" sz="3000" i="1" dirty="0"/>
              <a:t> in </a:t>
            </a:r>
            <a:r>
              <a:rPr lang="es-ES" sz="3000" i="1" dirty="0" err="1"/>
              <a:t>Education</a:t>
            </a:r>
            <a:r>
              <a:rPr lang="es-ES" sz="3000" dirty="0"/>
              <a:t>, </a:t>
            </a:r>
            <a:r>
              <a:rPr lang="es-ES" sz="3000" i="1" dirty="0"/>
              <a:t>4</a:t>
            </a:r>
            <a:r>
              <a:rPr lang="es-ES" sz="3000" dirty="0"/>
              <a:t>(2), 189-212.</a:t>
            </a:r>
          </a:p>
          <a:p>
            <a:pPr marL="450215" indent="-450215" algn="just">
              <a:lnSpc>
                <a:spcPct val="150000"/>
              </a:lnSpc>
              <a:spcAft>
                <a:spcPts val="800"/>
              </a:spcAft>
            </a:pPr>
            <a:endParaRPr lang="es-ES" sz="3000" dirty="0">
              <a:effectLst/>
              <a:ea typeface="Calibri" panose="020F0502020204030204" pitchFamily="34" charset="0"/>
              <a:cs typeface="Times New Roman" panose="02020603050405020304" pitchFamily="18" charset="0"/>
            </a:endParaRPr>
          </a:p>
        </p:txBody>
      </p:sp>
      <p:graphicFrame>
        <p:nvGraphicFramePr>
          <p:cNvPr id="50" name="Gráfico 49"/>
          <p:cNvGraphicFramePr/>
          <p:nvPr>
            <p:extLst>
              <p:ext uri="{D42A27DB-BD31-4B8C-83A1-F6EECF244321}">
                <p14:modId xmlns:p14="http://schemas.microsoft.com/office/powerpoint/2010/main" val="2153823232"/>
              </p:ext>
            </p:extLst>
          </p:nvPr>
        </p:nvGraphicFramePr>
        <p:xfrm>
          <a:off x="74059" y="26166793"/>
          <a:ext cx="30971613" cy="7376680"/>
        </p:xfrm>
        <a:graphic>
          <a:graphicData uri="http://schemas.openxmlformats.org/drawingml/2006/chart">
            <c:chart xmlns:c="http://schemas.openxmlformats.org/drawingml/2006/chart" xmlns:r="http://schemas.openxmlformats.org/officeDocument/2006/relationships" r:id="rId4"/>
          </a:graphicData>
        </a:graphic>
      </p:graphicFrame>
      <p:sp>
        <p:nvSpPr>
          <p:cNvPr id="53" name="Rectángulo 52"/>
          <p:cNvSpPr/>
          <p:nvPr/>
        </p:nvSpPr>
        <p:spPr>
          <a:xfrm>
            <a:off x="14550684" y="18611901"/>
            <a:ext cx="3013774" cy="630942"/>
          </a:xfrm>
          <a:prstGeom prst="rect">
            <a:avLst/>
          </a:prstGeom>
        </p:spPr>
        <p:txBody>
          <a:bodyPr wrap="none">
            <a:spAutoFit/>
          </a:bodyPr>
          <a:lstStyle/>
          <a:p>
            <a:r>
              <a:rPr lang="es-ES" sz="3500" dirty="0" smtClean="0"/>
              <a:t>Colegio Privado</a:t>
            </a:r>
            <a:endParaRPr lang="es-ES" sz="3500" dirty="0"/>
          </a:p>
        </p:txBody>
      </p:sp>
      <p:sp>
        <p:nvSpPr>
          <p:cNvPr id="54" name="Rectángulo 53"/>
          <p:cNvSpPr/>
          <p:nvPr/>
        </p:nvSpPr>
        <p:spPr>
          <a:xfrm>
            <a:off x="14594286" y="21434718"/>
            <a:ext cx="2970172" cy="630942"/>
          </a:xfrm>
          <a:prstGeom prst="rect">
            <a:avLst/>
          </a:prstGeom>
        </p:spPr>
        <p:txBody>
          <a:bodyPr wrap="none">
            <a:spAutoFit/>
          </a:bodyPr>
          <a:lstStyle/>
          <a:p>
            <a:r>
              <a:rPr lang="es-ES" sz="3500" dirty="0" smtClean="0"/>
              <a:t>Colegio Público</a:t>
            </a:r>
            <a:endParaRPr lang="es-ES" sz="3500" dirty="0"/>
          </a:p>
        </p:txBody>
      </p:sp>
      <p:sp>
        <p:nvSpPr>
          <p:cNvPr id="55" name="Rectángulo 54"/>
          <p:cNvSpPr/>
          <p:nvPr/>
        </p:nvSpPr>
        <p:spPr>
          <a:xfrm>
            <a:off x="13812149" y="20029443"/>
            <a:ext cx="3752309" cy="630942"/>
          </a:xfrm>
          <a:prstGeom prst="rect">
            <a:avLst/>
          </a:prstGeom>
        </p:spPr>
        <p:txBody>
          <a:bodyPr wrap="none">
            <a:spAutoFit/>
          </a:bodyPr>
          <a:lstStyle/>
          <a:p>
            <a:r>
              <a:rPr lang="es-ES" sz="3500" dirty="0" smtClean="0"/>
              <a:t>Colegio Concertado</a:t>
            </a:r>
            <a:endParaRPr lang="es-ES" sz="3500" dirty="0"/>
          </a:p>
        </p:txBody>
      </p:sp>
      <p:sp>
        <p:nvSpPr>
          <p:cNvPr id="57" name="Rectángulo 56"/>
          <p:cNvSpPr/>
          <p:nvPr/>
        </p:nvSpPr>
        <p:spPr>
          <a:xfrm>
            <a:off x="28033420" y="18530191"/>
            <a:ext cx="1096775" cy="707886"/>
          </a:xfrm>
          <a:prstGeom prst="rect">
            <a:avLst/>
          </a:prstGeom>
        </p:spPr>
        <p:txBody>
          <a:bodyPr wrap="none">
            <a:spAutoFit/>
          </a:bodyPr>
          <a:lstStyle/>
          <a:p>
            <a:r>
              <a:rPr lang="es-ES" sz="4000" b="1" dirty="0" smtClean="0">
                <a:solidFill>
                  <a:schemeClr val="bg1"/>
                </a:solidFill>
              </a:rPr>
              <a:t>3,97</a:t>
            </a:r>
            <a:endParaRPr lang="es-ES" sz="4000" b="1" dirty="0">
              <a:solidFill>
                <a:schemeClr val="bg1"/>
              </a:solidFill>
            </a:endParaRPr>
          </a:p>
        </p:txBody>
      </p:sp>
      <p:sp>
        <p:nvSpPr>
          <p:cNvPr id="58" name="Rectángulo 57"/>
          <p:cNvSpPr/>
          <p:nvPr/>
        </p:nvSpPr>
        <p:spPr>
          <a:xfrm>
            <a:off x="27909385" y="19936377"/>
            <a:ext cx="1096775" cy="707886"/>
          </a:xfrm>
          <a:prstGeom prst="rect">
            <a:avLst/>
          </a:prstGeom>
        </p:spPr>
        <p:txBody>
          <a:bodyPr wrap="none">
            <a:spAutoFit/>
          </a:bodyPr>
          <a:lstStyle/>
          <a:p>
            <a:r>
              <a:rPr lang="es-ES" sz="4000" b="1" dirty="0" smtClean="0">
                <a:solidFill>
                  <a:schemeClr val="bg1"/>
                </a:solidFill>
              </a:rPr>
              <a:t>3,92</a:t>
            </a:r>
            <a:endParaRPr lang="es-ES" sz="4000" b="1" dirty="0">
              <a:solidFill>
                <a:schemeClr val="bg1"/>
              </a:solidFill>
            </a:endParaRPr>
          </a:p>
        </p:txBody>
      </p:sp>
      <p:sp>
        <p:nvSpPr>
          <p:cNvPr id="64" name="Pergamino horizontal 63"/>
          <p:cNvSpPr/>
          <p:nvPr/>
        </p:nvSpPr>
        <p:spPr>
          <a:xfrm>
            <a:off x="21726705" y="16249884"/>
            <a:ext cx="6881317" cy="1361333"/>
          </a:xfrm>
          <a:prstGeom prst="horizontalScroll">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9" name="Rectángulo 58"/>
          <p:cNvSpPr/>
          <p:nvPr/>
        </p:nvSpPr>
        <p:spPr>
          <a:xfrm>
            <a:off x="26369049" y="21342385"/>
            <a:ext cx="1091966" cy="707886"/>
          </a:xfrm>
          <a:prstGeom prst="rect">
            <a:avLst/>
          </a:prstGeom>
        </p:spPr>
        <p:txBody>
          <a:bodyPr wrap="none">
            <a:spAutoFit/>
          </a:bodyPr>
          <a:lstStyle/>
          <a:p>
            <a:r>
              <a:rPr lang="es-ES" sz="4000" b="1" dirty="0" smtClean="0">
                <a:solidFill>
                  <a:schemeClr val="bg1"/>
                </a:solidFill>
              </a:rPr>
              <a:t>3,32</a:t>
            </a:r>
            <a:endParaRPr lang="es-ES" sz="4000" b="1" dirty="0">
              <a:solidFill>
                <a:schemeClr val="bg1"/>
              </a:solidFill>
            </a:endParaRPr>
          </a:p>
        </p:txBody>
      </p:sp>
      <p:sp>
        <p:nvSpPr>
          <p:cNvPr id="60" name="Rectángulo 59"/>
          <p:cNvSpPr/>
          <p:nvPr/>
        </p:nvSpPr>
        <p:spPr>
          <a:xfrm>
            <a:off x="557826" y="18267286"/>
            <a:ext cx="12755560" cy="7094250"/>
          </a:xfrm>
          <a:prstGeom prst="rect">
            <a:avLst/>
          </a:prstGeom>
        </p:spPr>
        <p:txBody>
          <a:bodyPr wrap="square">
            <a:spAutoFit/>
          </a:bodyPr>
          <a:lstStyle/>
          <a:p>
            <a:pPr algn="just">
              <a:lnSpc>
                <a:spcPct val="150000"/>
              </a:lnSpc>
              <a:spcAft>
                <a:spcPts val="800"/>
              </a:spcAft>
            </a:pPr>
            <a:r>
              <a:rPr lang="es-ES" sz="3500" dirty="0">
                <a:ea typeface="Times New Roman" panose="02020603050405020304" pitchFamily="18" charset="0"/>
                <a:cs typeface="Times New Roman" panose="02020603050405020304" pitchFamily="18" charset="0"/>
              </a:rPr>
              <a:t>Los resultados señalan que existen diferencias en la satisfacción laboral entre los profesores de centros públicos, privados y concertados (</a:t>
            </a:r>
            <a:r>
              <a:rPr lang="es-ES" sz="3500" i="1" dirty="0">
                <a:ea typeface="Times New Roman" panose="02020603050405020304" pitchFamily="18" charset="0"/>
                <a:cs typeface="Times New Roman" panose="02020603050405020304" pitchFamily="18" charset="0"/>
              </a:rPr>
              <a:t>F </a:t>
            </a:r>
            <a:r>
              <a:rPr lang="es-ES" sz="3500" dirty="0">
                <a:ea typeface="Times New Roman" panose="02020603050405020304" pitchFamily="18" charset="0"/>
                <a:cs typeface="Times New Roman" panose="02020603050405020304" pitchFamily="18" charset="0"/>
              </a:rPr>
              <a:t>= 8.851, </a:t>
            </a:r>
            <a:r>
              <a:rPr lang="es-ES" sz="3500" i="1" dirty="0">
                <a:ea typeface="Times New Roman" panose="02020603050405020304" pitchFamily="18" charset="0"/>
                <a:cs typeface="Times New Roman" panose="02020603050405020304" pitchFamily="18" charset="0"/>
              </a:rPr>
              <a:t>p</a:t>
            </a:r>
            <a:r>
              <a:rPr lang="es-ES" sz="3500" dirty="0">
                <a:ea typeface="Times New Roman" panose="02020603050405020304" pitchFamily="18" charset="0"/>
                <a:cs typeface="Times New Roman" panose="02020603050405020304" pitchFamily="18" charset="0"/>
              </a:rPr>
              <a:t> = .001). </a:t>
            </a:r>
            <a:endParaRPr lang="es-ES" sz="3500" dirty="0" smtClean="0">
              <a:ea typeface="Times New Roman" panose="02020603050405020304" pitchFamily="18" charset="0"/>
              <a:cs typeface="Times New Roman" panose="02020603050405020304" pitchFamily="18" charset="0"/>
            </a:endParaRPr>
          </a:p>
          <a:p>
            <a:pPr algn="just">
              <a:lnSpc>
                <a:spcPct val="150000"/>
              </a:lnSpc>
              <a:spcAft>
                <a:spcPts val="800"/>
              </a:spcAft>
            </a:pPr>
            <a:endParaRPr lang="es-ES" sz="1000" dirty="0" smtClean="0">
              <a:ea typeface="Times New Roman" panose="02020603050405020304" pitchFamily="18" charset="0"/>
              <a:cs typeface="Times New Roman" panose="02020603050405020304" pitchFamily="18" charset="0"/>
            </a:endParaRPr>
          </a:p>
          <a:p>
            <a:pPr algn="just">
              <a:lnSpc>
                <a:spcPct val="150000"/>
              </a:lnSpc>
              <a:spcAft>
                <a:spcPts val="800"/>
              </a:spcAft>
            </a:pPr>
            <a:r>
              <a:rPr lang="es-ES" sz="3500" dirty="0" smtClean="0">
                <a:ea typeface="Times New Roman" panose="02020603050405020304" pitchFamily="18" charset="0"/>
                <a:cs typeface="Times New Roman" panose="02020603050405020304" pitchFamily="18" charset="0"/>
              </a:rPr>
              <a:t>Además</a:t>
            </a:r>
            <a:r>
              <a:rPr lang="es-ES" sz="3500" dirty="0">
                <a:ea typeface="Times New Roman" panose="02020603050405020304" pitchFamily="18" charset="0"/>
                <a:cs typeface="Times New Roman" panose="02020603050405020304" pitchFamily="18" charset="0"/>
              </a:rPr>
              <a:t>, estas diferencias se reflejan en las dimensiones Diseño del </a:t>
            </a:r>
            <a:r>
              <a:rPr lang="es-ES" sz="3500" dirty="0" smtClean="0">
                <a:ea typeface="Times New Roman" panose="02020603050405020304" pitchFamily="18" charset="0"/>
                <a:cs typeface="Times New Roman" panose="02020603050405020304" pitchFamily="18" charset="0"/>
              </a:rPr>
              <a:t>Trabajo </a:t>
            </a:r>
            <a:r>
              <a:rPr lang="es-ES" sz="3500" dirty="0">
                <a:ea typeface="Times New Roman" panose="02020603050405020304" pitchFamily="18" charset="0"/>
                <a:cs typeface="Times New Roman" panose="02020603050405020304" pitchFamily="18" charset="0"/>
              </a:rPr>
              <a:t>(</a:t>
            </a:r>
            <a:r>
              <a:rPr lang="es-ES" sz="3500" i="1" dirty="0">
                <a:ea typeface="Times New Roman" panose="02020603050405020304" pitchFamily="18" charset="0"/>
                <a:cs typeface="Times New Roman" panose="02020603050405020304" pitchFamily="18" charset="0"/>
              </a:rPr>
              <a:t>F </a:t>
            </a:r>
            <a:r>
              <a:rPr lang="es-ES" sz="3500" dirty="0">
                <a:ea typeface="Times New Roman" panose="02020603050405020304" pitchFamily="18" charset="0"/>
                <a:cs typeface="Times New Roman" panose="02020603050405020304" pitchFamily="18" charset="0"/>
              </a:rPr>
              <a:t>= </a:t>
            </a:r>
            <a:r>
              <a:rPr lang="es-ES" sz="3500" dirty="0" smtClean="0">
                <a:ea typeface="Times New Roman" panose="02020603050405020304" pitchFamily="18" charset="0"/>
                <a:cs typeface="Times New Roman" panose="02020603050405020304" pitchFamily="18" charset="0"/>
              </a:rPr>
              <a:t>6.435, </a:t>
            </a:r>
            <a:r>
              <a:rPr lang="es-ES" sz="3500" i="1" dirty="0">
                <a:ea typeface="Times New Roman" panose="02020603050405020304" pitchFamily="18" charset="0"/>
                <a:cs typeface="Times New Roman" panose="02020603050405020304" pitchFamily="18" charset="0"/>
              </a:rPr>
              <a:t>p</a:t>
            </a:r>
            <a:r>
              <a:rPr lang="es-ES" sz="3500" dirty="0">
                <a:ea typeface="Times New Roman" panose="02020603050405020304" pitchFamily="18" charset="0"/>
                <a:cs typeface="Times New Roman" panose="02020603050405020304" pitchFamily="18" charset="0"/>
              </a:rPr>
              <a:t> = .</a:t>
            </a:r>
            <a:r>
              <a:rPr lang="es-ES" sz="3500" dirty="0" smtClean="0">
                <a:ea typeface="Times New Roman" panose="02020603050405020304" pitchFamily="18" charset="0"/>
                <a:cs typeface="Times New Roman" panose="02020603050405020304" pitchFamily="18" charset="0"/>
              </a:rPr>
              <a:t>004), </a:t>
            </a:r>
            <a:r>
              <a:rPr lang="es-ES" sz="3500" dirty="0">
                <a:ea typeface="Times New Roman" panose="02020603050405020304" pitchFamily="18" charset="0"/>
                <a:cs typeface="Times New Roman" panose="02020603050405020304" pitchFamily="18" charset="0"/>
              </a:rPr>
              <a:t>Condiciones de Vida Asociadas al </a:t>
            </a:r>
            <a:r>
              <a:rPr lang="es-ES" sz="3500" dirty="0" smtClean="0">
                <a:ea typeface="Times New Roman" panose="02020603050405020304" pitchFamily="18" charset="0"/>
                <a:cs typeface="Times New Roman" panose="02020603050405020304" pitchFamily="18" charset="0"/>
              </a:rPr>
              <a:t>Trabajo </a:t>
            </a:r>
            <a:r>
              <a:rPr lang="es-ES" sz="3500" dirty="0">
                <a:ea typeface="Times New Roman" panose="02020603050405020304" pitchFamily="18" charset="0"/>
                <a:cs typeface="Times New Roman" panose="02020603050405020304" pitchFamily="18" charset="0"/>
              </a:rPr>
              <a:t>(</a:t>
            </a:r>
            <a:r>
              <a:rPr lang="es-ES" sz="3500" i="1" dirty="0">
                <a:ea typeface="Times New Roman" panose="02020603050405020304" pitchFamily="18" charset="0"/>
                <a:cs typeface="Times New Roman" panose="02020603050405020304" pitchFamily="18" charset="0"/>
              </a:rPr>
              <a:t>F </a:t>
            </a:r>
            <a:r>
              <a:rPr lang="es-ES" sz="3500" dirty="0">
                <a:ea typeface="Times New Roman" panose="02020603050405020304" pitchFamily="18" charset="0"/>
                <a:cs typeface="Times New Roman" panose="02020603050405020304" pitchFamily="18" charset="0"/>
              </a:rPr>
              <a:t>= </a:t>
            </a:r>
            <a:r>
              <a:rPr lang="es-ES" sz="3500" dirty="0" smtClean="0">
                <a:ea typeface="Times New Roman" panose="02020603050405020304" pitchFamily="18" charset="0"/>
                <a:cs typeface="Times New Roman" panose="02020603050405020304" pitchFamily="18" charset="0"/>
              </a:rPr>
              <a:t>5.141, </a:t>
            </a:r>
            <a:r>
              <a:rPr lang="es-ES" sz="3500" i="1" dirty="0">
                <a:ea typeface="Times New Roman" panose="02020603050405020304" pitchFamily="18" charset="0"/>
                <a:cs typeface="Times New Roman" panose="02020603050405020304" pitchFamily="18" charset="0"/>
              </a:rPr>
              <a:t>p</a:t>
            </a:r>
            <a:r>
              <a:rPr lang="es-ES" sz="3500" dirty="0">
                <a:ea typeface="Times New Roman" panose="02020603050405020304" pitchFamily="18" charset="0"/>
                <a:cs typeface="Times New Roman" panose="02020603050405020304" pitchFamily="18" charset="0"/>
              </a:rPr>
              <a:t> = .</a:t>
            </a:r>
            <a:r>
              <a:rPr lang="es-ES" sz="3500" dirty="0" smtClean="0">
                <a:ea typeface="Times New Roman" panose="02020603050405020304" pitchFamily="18" charset="0"/>
                <a:cs typeface="Times New Roman" panose="02020603050405020304" pitchFamily="18" charset="0"/>
              </a:rPr>
              <a:t>011</a:t>
            </a:r>
            <a:r>
              <a:rPr lang="es-ES" sz="3500" dirty="0">
                <a:ea typeface="Times New Roman" panose="02020603050405020304" pitchFamily="18" charset="0"/>
                <a:cs typeface="Times New Roman" panose="02020603050405020304" pitchFamily="18" charset="0"/>
              </a:rPr>
              <a:t>)</a:t>
            </a:r>
            <a:r>
              <a:rPr lang="es-ES" sz="3500" dirty="0" smtClean="0">
                <a:ea typeface="Times New Roman" panose="02020603050405020304" pitchFamily="18" charset="0"/>
                <a:cs typeface="Times New Roman" panose="02020603050405020304" pitchFamily="18" charset="0"/>
              </a:rPr>
              <a:t>, </a:t>
            </a:r>
            <a:r>
              <a:rPr lang="es-ES" sz="3500" dirty="0">
                <a:ea typeface="Times New Roman" panose="02020603050405020304" pitchFamily="18" charset="0"/>
                <a:cs typeface="Times New Roman" panose="02020603050405020304" pitchFamily="18" charset="0"/>
              </a:rPr>
              <a:t>Realización Personal (</a:t>
            </a:r>
            <a:r>
              <a:rPr lang="es-ES" sz="3500" i="1" dirty="0">
                <a:ea typeface="Times New Roman" panose="02020603050405020304" pitchFamily="18" charset="0"/>
                <a:cs typeface="Times New Roman" panose="02020603050405020304" pitchFamily="18" charset="0"/>
              </a:rPr>
              <a:t>F </a:t>
            </a:r>
            <a:r>
              <a:rPr lang="es-ES" sz="3500" dirty="0">
                <a:ea typeface="Times New Roman" panose="02020603050405020304" pitchFamily="18" charset="0"/>
                <a:cs typeface="Times New Roman" panose="02020603050405020304" pitchFamily="18" charset="0"/>
              </a:rPr>
              <a:t>= </a:t>
            </a:r>
            <a:r>
              <a:rPr lang="es-ES" sz="3500" dirty="0" smtClean="0">
                <a:ea typeface="Times New Roman" panose="02020603050405020304" pitchFamily="18" charset="0"/>
                <a:cs typeface="Times New Roman" panose="02020603050405020304" pitchFamily="18" charset="0"/>
              </a:rPr>
              <a:t>6.112, </a:t>
            </a:r>
            <a:r>
              <a:rPr lang="es-ES" sz="3500" i="1" dirty="0">
                <a:ea typeface="Times New Roman" panose="02020603050405020304" pitchFamily="18" charset="0"/>
                <a:cs typeface="Times New Roman" panose="02020603050405020304" pitchFamily="18" charset="0"/>
              </a:rPr>
              <a:t>p</a:t>
            </a:r>
            <a:r>
              <a:rPr lang="es-ES" sz="3500" dirty="0">
                <a:ea typeface="Times New Roman" panose="02020603050405020304" pitchFamily="18" charset="0"/>
                <a:cs typeface="Times New Roman" panose="02020603050405020304" pitchFamily="18" charset="0"/>
              </a:rPr>
              <a:t> = .</a:t>
            </a:r>
            <a:r>
              <a:rPr lang="es-ES" sz="3500" dirty="0" smtClean="0">
                <a:ea typeface="Times New Roman" panose="02020603050405020304" pitchFamily="18" charset="0"/>
                <a:cs typeface="Times New Roman" panose="02020603050405020304" pitchFamily="18" charset="0"/>
              </a:rPr>
              <a:t>005) y </a:t>
            </a:r>
            <a:r>
              <a:rPr lang="es-ES" sz="3500" dirty="0">
                <a:ea typeface="Times New Roman" panose="02020603050405020304" pitchFamily="18" charset="0"/>
                <a:cs typeface="Times New Roman" panose="02020603050405020304" pitchFamily="18" charset="0"/>
              </a:rPr>
              <a:t>Promoción y </a:t>
            </a:r>
            <a:r>
              <a:rPr lang="es-ES" sz="3500" dirty="0" smtClean="0">
                <a:ea typeface="Times New Roman" panose="02020603050405020304" pitchFamily="18" charset="0"/>
                <a:cs typeface="Times New Roman" panose="02020603050405020304" pitchFamily="18" charset="0"/>
              </a:rPr>
              <a:t>Superiores </a:t>
            </a:r>
            <a:r>
              <a:rPr lang="es-ES" sz="3500" dirty="0">
                <a:ea typeface="Times New Roman" panose="02020603050405020304" pitchFamily="18" charset="0"/>
                <a:cs typeface="Times New Roman" panose="02020603050405020304" pitchFamily="18" charset="0"/>
              </a:rPr>
              <a:t>(</a:t>
            </a:r>
            <a:r>
              <a:rPr lang="es-ES" sz="3500" i="1" dirty="0">
                <a:ea typeface="Times New Roman" panose="02020603050405020304" pitchFamily="18" charset="0"/>
                <a:cs typeface="Times New Roman" panose="02020603050405020304" pitchFamily="18" charset="0"/>
              </a:rPr>
              <a:t>F </a:t>
            </a:r>
            <a:r>
              <a:rPr lang="es-ES" sz="3500" dirty="0">
                <a:ea typeface="Times New Roman" panose="02020603050405020304" pitchFamily="18" charset="0"/>
                <a:cs typeface="Times New Roman" panose="02020603050405020304" pitchFamily="18" charset="0"/>
              </a:rPr>
              <a:t>= </a:t>
            </a:r>
            <a:r>
              <a:rPr lang="es-ES" sz="3500" dirty="0" smtClean="0">
                <a:ea typeface="Times New Roman" panose="02020603050405020304" pitchFamily="18" charset="0"/>
                <a:cs typeface="Times New Roman" panose="02020603050405020304" pitchFamily="18" charset="0"/>
              </a:rPr>
              <a:t>11,237, </a:t>
            </a:r>
            <a:r>
              <a:rPr lang="es-ES" sz="3500" i="1" dirty="0">
                <a:ea typeface="Times New Roman" panose="02020603050405020304" pitchFamily="18" charset="0"/>
                <a:cs typeface="Times New Roman" panose="02020603050405020304" pitchFamily="18" charset="0"/>
              </a:rPr>
              <a:t>p</a:t>
            </a:r>
            <a:r>
              <a:rPr lang="es-ES" sz="3500" dirty="0">
                <a:ea typeface="Times New Roman" panose="02020603050405020304" pitchFamily="18" charset="0"/>
                <a:cs typeface="Times New Roman" panose="02020603050405020304" pitchFamily="18" charset="0"/>
              </a:rPr>
              <a:t> = </a:t>
            </a:r>
            <a:r>
              <a:rPr lang="es-ES" sz="3500" dirty="0" smtClean="0">
                <a:ea typeface="Times New Roman" panose="02020603050405020304" pitchFamily="18" charset="0"/>
                <a:cs typeface="Times New Roman" panose="02020603050405020304" pitchFamily="18" charset="0"/>
              </a:rPr>
              <a:t>.000). </a:t>
            </a:r>
            <a:endParaRPr lang="es-ES" sz="3500" dirty="0" smtClean="0">
              <a:ea typeface="Times New Roman" panose="02020603050405020304" pitchFamily="18" charset="0"/>
              <a:cs typeface="Times New Roman" panose="02020603050405020304" pitchFamily="18" charset="0"/>
            </a:endParaRPr>
          </a:p>
          <a:p>
            <a:pPr algn="just">
              <a:lnSpc>
                <a:spcPct val="150000"/>
              </a:lnSpc>
              <a:spcAft>
                <a:spcPts val="800"/>
              </a:spcAft>
            </a:pPr>
            <a:r>
              <a:rPr lang="es-ES" sz="3500" dirty="0" smtClean="0">
                <a:ea typeface="Times New Roman" panose="02020603050405020304" pitchFamily="18" charset="0"/>
                <a:cs typeface="Times New Roman" panose="02020603050405020304" pitchFamily="18" charset="0"/>
              </a:rPr>
              <a:t>No se hallaron diferencias significativas en la dimensión Salario</a:t>
            </a:r>
            <a:r>
              <a:rPr lang="es-ES" sz="35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s-ES" sz="35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1" name="Flecha derecha 60"/>
          <p:cNvSpPr/>
          <p:nvPr/>
        </p:nvSpPr>
        <p:spPr>
          <a:xfrm>
            <a:off x="17622064" y="18840323"/>
            <a:ext cx="637845" cy="3232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2" name="Flecha derecha 61"/>
          <p:cNvSpPr/>
          <p:nvPr/>
        </p:nvSpPr>
        <p:spPr>
          <a:xfrm>
            <a:off x="17622064" y="20248115"/>
            <a:ext cx="637845" cy="3232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3" name="Flecha derecha 62"/>
          <p:cNvSpPr/>
          <p:nvPr/>
        </p:nvSpPr>
        <p:spPr>
          <a:xfrm>
            <a:off x="17622064" y="21663140"/>
            <a:ext cx="637845" cy="3232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6" name="Rectángulo 55"/>
          <p:cNvSpPr/>
          <p:nvPr/>
        </p:nvSpPr>
        <p:spPr>
          <a:xfrm>
            <a:off x="22300007" y="16547837"/>
            <a:ext cx="5883662" cy="707886"/>
          </a:xfrm>
          <a:prstGeom prst="rect">
            <a:avLst/>
          </a:prstGeom>
        </p:spPr>
        <p:txBody>
          <a:bodyPr wrap="none">
            <a:spAutoFit/>
          </a:bodyPr>
          <a:lstStyle/>
          <a:p>
            <a:r>
              <a:rPr lang="es-ES" sz="4000" b="1" dirty="0" smtClean="0"/>
              <a:t>Satisfacción Laboral Global</a:t>
            </a:r>
            <a:endParaRPr lang="es-ES" sz="4000" b="1" dirty="0"/>
          </a:p>
        </p:txBody>
      </p:sp>
      <p:sp>
        <p:nvSpPr>
          <p:cNvPr id="65" name="Pergamino horizontal 64"/>
          <p:cNvSpPr/>
          <p:nvPr/>
        </p:nvSpPr>
        <p:spPr>
          <a:xfrm>
            <a:off x="11464567" y="25449487"/>
            <a:ext cx="8681730" cy="1361333"/>
          </a:xfrm>
          <a:prstGeom prst="horizontalScroll">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6" name="Rectángulo 65"/>
          <p:cNvSpPr/>
          <p:nvPr/>
        </p:nvSpPr>
        <p:spPr>
          <a:xfrm>
            <a:off x="11869971" y="25776210"/>
            <a:ext cx="7895431" cy="707886"/>
          </a:xfrm>
          <a:prstGeom prst="rect">
            <a:avLst/>
          </a:prstGeom>
        </p:spPr>
        <p:txBody>
          <a:bodyPr wrap="none">
            <a:spAutoFit/>
          </a:bodyPr>
          <a:lstStyle/>
          <a:p>
            <a:r>
              <a:rPr lang="es-ES" sz="4000" b="1" dirty="0" smtClean="0"/>
              <a:t>Dimensiones de Satisfacción Laboral</a:t>
            </a:r>
            <a:endParaRPr lang="es-ES" sz="4000" b="1" dirty="0"/>
          </a:p>
        </p:txBody>
      </p:sp>
      <p:sp>
        <p:nvSpPr>
          <p:cNvPr id="67" name="Cinta hacia arriba 66"/>
          <p:cNvSpPr/>
          <p:nvPr/>
        </p:nvSpPr>
        <p:spPr>
          <a:xfrm>
            <a:off x="1839653" y="16077037"/>
            <a:ext cx="9963307" cy="1604662"/>
          </a:xfrm>
          <a:prstGeom prst="ribbon2">
            <a:avLst/>
          </a:prstGeom>
          <a:ln w="38100">
            <a:solidFill>
              <a:schemeClr val="accent1">
                <a:lumMod val="75000"/>
              </a:schemeClr>
            </a:solidFill>
          </a:ln>
          <a:effectLst>
            <a:outerShdw blurRad="444500" dist="152400" dir="5400000" sx="110000" sy="110000" algn="t" rotWithShape="0">
              <a:schemeClr val="bg1">
                <a:alpha val="51000"/>
              </a:schemeClr>
            </a:outerShdw>
          </a:effectLst>
        </p:spPr>
        <p:style>
          <a:lnRef idx="3">
            <a:schemeClr val="lt1"/>
          </a:lnRef>
          <a:fillRef idx="1">
            <a:schemeClr val="accent1"/>
          </a:fillRef>
          <a:effectRef idx="1">
            <a:schemeClr val="accent1"/>
          </a:effectRef>
          <a:fontRef idx="minor">
            <a:schemeClr val="lt1"/>
          </a:fontRef>
        </p:style>
        <p:txBody>
          <a:bodyPr rtlCol="0" anchor="ctr"/>
          <a:lstStyle/>
          <a:p>
            <a:pPr algn="just"/>
            <a:r>
              <a:rPr lang="es-ES" sz="5400" b="1" dirty="0" smtClean="0">
                <a:solidFill>
                  <a:schemeClr val="bg1"/>
                </a:solidFill>
              </a:rPr>
              <a:t>    RESULTADOS</a:t>
            </a:r>
            <a:endParaRPr lang="es-ES" sz="4200" b="1" dirty="0">
              <a:solidFill>
                <a:schemeClr val="bg1"/>
              </a:solidFill>
            </a:endParaRPr>
          </a:p>
        </p:txBody>
      </p:sp>
      <p:pic>
        <p:nvPicPr>
          <p:cNvPr id="68" name="Imagen 6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8388" y="400607"/>
            <a:ext cx="4307415" cy="4013461"/>
          </a:xfrm>
          <a:prstGeom prst="rect">
            <a:avLst/>
          </a:prstGeom>
        </p:spPr>
      </p:pic>
      <p:pic>
        <p:nvPicPr>
          <p:cNvPr id="69" name="Imagen 6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1213" y="6714734"/>
            <a:ext cx="5527846" cy="5289320"/>
          </a:xfrm>
          <a:prstGeom prst="rect">
            <a:avLst/>
          </a:prstGeom>
        </p:spPr>
      </p:pic>
      <p:sp>
        <p:nvSpPr>
          <p:cNvPr id="77" name="Cinta hacia arriba 76"/>
          <p:cNvSpPr/>
          <p:nvPr/>
        </p:nvSpPr>
        <p:spPr>
          <a:xfrm>
            <a:off x="4136193" y="34460453"/>
            <a:ext cx="9963307" cy="1604662"/>
          </a:xfrm>
          <a:prstGeom prst="ribbon2">
            <a:avLst/>
          </a:prstGeom>
          <a:ln w="38100">
            <a:solidFill>
              <a:schemeClr val="accent1">
                <a:lumMod val="75000"/>
              </a:schemeClr>
            </a:solidFill>
          </a:ln>
          <a:effectLst>
            <a:outerShdw blurRad="444500" dist="152400" dir="5400000" sx="110000" sy="110000" algn="t" rotWithShape="0">
              <a:schemeClr val="bg1">
                <a:alpha val="51000"/>
              </a:schemeClr>
            </a:outerShdw>
          </a:effectLst>
        </p:spPr>
        <p:style>
          <a:lnRef idx="3">
            <a:schemeClr val="lt1"/>
          </a:lnRef>
          <a:fillRef idx="1">
            <a:schemeClr val="accent1"/>
          </a:fillRef>
          <a:effectRef idx="1">
            <a:schemeClr val="accent1"/>
          </a:effectRef>
          <a:fontRef idx="minor">
            <a:schemeClr val="lt1"/>
          </a:fontRef>
        </p:style>
        <p:txBody>
          <a:bodyPr rtlCol="0" anchor="ctr"/>
          <a:lstStyle/>
          <a:p>
            <a:pPr algn="just"/>
            <a:r>
              <a:rPr lang="es-ES" sz="5400" b="1" dirty="0" smtClean="0">
                <a:solidFill>
                  <a:schemeClr val="bg1"/>
                </a:solidFill>
              </a:rPr>
              <a:t>  </a:t>
            </a:r>
            <a:r>
              <a:rPr lang="es-ES" sz="5200" b="1" dirty="0" smtClean="0">
                <a:solidFill>
                  <a:schemeClr val="bg1"/>
                </a:solidFill>
              </a:rPr>
              <a:t>CONCLUSIONES</a:t>
            </a:r>
            <a:endParaRPr lang="es-ES" sz="5200" b="1" dirty="0">
              <a:solidFill>
                <a:schemeClr val="bg1"/>
              </a:solidFill>
            </a:endParaRPr>
          </a:p>
        </p:txBody>
      </p:sp>
      <p:sp>
        <p:nvSpPr>
          <p:cNvPr id="76" name="Rectángulo 75"/>
          <p:cNvSpPr/>
          <p:nvPr/>
        </p:nvSpPr>
        <p:spPr>
          <a:xfrm>
            <a:off x="671236" y="36328946"/>
            <a:ext cx="16893221" cy="5375831"/>
          </a:xfrm>
          <a:prstGeom prst="rect">
            <a:avLst/>
          </a:prstGeom>
        </p:spPr>
        <p:txBody>
          <a:bodyPr wrap="square">
            <a:spAutoFit/>
          </a:bodyPr>
          <a:lstStyle/>
          <a:p>
            <a:pPr algn="just">
              <a:lnSpc>
                <a:spcPct val="150000"/>
              </a:lnSpc>
              <a:spcAft>
                <a:spcPts val="800"/>
              </a:spcAft>
            </a:pPr>
            <a:r>
              <a:rPr lang="es-ES" sz="3500" dirty="0" smtClean="0">
                <a:ea typeface="Times New Roman" panose="02020603050405020304" pitchFamily="18" charset="0"/>
                <a:cs typeface="Times New Roman" panose="02020603050405020304" pitchFamily="18" charset="0"/>
              </a:rPr>
              <a:t>Los profesores que presentan mayor satisfacción laboral son los de los centros concertados y privados, en comparación con los de centros públicos que se sienten, en general, menos satisfechos. Los resultados se corresponde con el estudio de </a:t>
            </a:r>
            <a:r>
              <a:rPr lang="es-ES" sz="3500" dirty="0" err="1" smtClean="0"/>
              <a:t>Sönmezer</a:t>
            </a:r>
            <a:r>
              <a:rPr lang="es-ES" sz="3500" dirty="0" smtClean="0"/>
              <a:t> y </a:t>
            </a:r>
            <a:r>
              <a:rPr lang="es-ES" sz="3500" dirty="0" err="1" smtClean="0"/>
              <a:t>Eryaman</a:t>
            </a:r>
            <a:r>
              <a:rPr lang="es-ES" sz="3500" dirty="0" smtClean="0"/>
              <a:t> (2008).</a:t>
            </a:r>
            <a:endParaRPr lang="es-ES" sz="3500" dirty="0" smtClean="0"/>
          </a:p>
          <a:p>
            <a:pPr algn="just">
              <a:lnSpc>
                <a:spcPct val="150000"/>
              </a:lnSpc>
              <a:spcAft>
                <a:spcPts val="800"/>
              </a:spcAft>
            </a:pPr>
            <a:endParaRPr lang="es-ES" sz="1000" b="1" dirty="0" smtClean="0">
              <a:effectLst/>
              <a:ea typeface="Calibri" panose="020F0502020204030204" pitchFamily="34" charset="0"/>
              <a:cs typeface="Times New Roman" panose="02020603050405020304" pitchFamily="18" charset="0"/>
            </a:endParaRPr>
          </a:p>
          <a:p>
            <a:pPr algn="just">
              <a:lnSpc>
                <a:spcPct val="150000"/>
              </a:lnSpc>
              <a:spcAft>
                <a:spcPts val="800"/>
              </a:spcAft>
            </a:pPr>
            <a:r>
              <a:rPr lang="es-ES" sz="3500" b="1" dirty="0" smtClean="0">
                <a:effectLst/>
                <a:ea typeface="Calibri" panose="020F0502020204030204" pitchFamily="34" charset="0"/>
                <a:cs typeface="Times New Roman" panose="02020603050405020304" pitchFamily="18" charset="0"/>
              </a:rPr>
              <a:t>Limitaciones del estudio y prospectivas de investigación: </a:t>
            </a:r>
            <a:r>
              <a:rPr lang="es-ES" sz="3500" dirty="0" smtClean="0">
                <a:effectLst/>
                <a:ea typeface="Calibri" panose="020F0502020204030204" pitchFamily="34" charset="0"/>
                <a:cs typeface="Times New Roman" panose="02020603050405020304" pitchFamily="18" charset="0"/>
              </a:rPr>
              <a:t>La </a:t>
            </a:r>
            <a:r>
              <a:rPr lang="es-ES" sz="3500" dirty="0" smtClean="0">
                <a:effectLst/>
                <a:ea typeface="Calibri" panose="020F0502020204030204" pitchFamily="34" charset="0"/>
                <a:cs typeface="Times New Roman" panose="02020603050405020304" pitchFamily="18" charset="0"/>
              </a:rPr>
              <a:t>poca cantidad de muestra utilizada podría no ser representativa, por lo que sería conveniente replicar el estudio con un mayor número de participantes con el fin de garantizar unos resultados más consistentes.</a:t>
            </a:r>
            <a:endParaRPr lang="es-ES" sz="3500" dirty="0">
              <a:effectLst/>
              <a:ea typeface="Calibri" panose="020F0502020204030204" pitchFamily="34" charset="0"/>
              <a:cs typeface="Times New Roman" panose="02020603050405020304" pitchFamily="18" charset="0"/>
            </a:endParaRPr>
          </a:p>
        </p:txBody>
      </p:sp>
      <p:sp>
        <p:nvSpPr>
          <p:cNvPr id="78" name="Cinta hacia arriba 77"/>
          <p:cNvSpPr/>
          <p:nvPr/>
        </p:nvSpPr>
        <p:spPr>
          <a:xfrm>
            <a:off x="20254794" y="34460453"/>
            <a:ext cx="9963307" cy="1604662"/>
          </a:xfrm>
          <a:prstGeom prst="ribbon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5400" b="1" dirty="0" smtClean="0">
                <a:solidFill>
                  <a:schemeClr val="bg1"/>
                </a:solidFill>
              </a:rPr>
              <a:t>   REFERENCIAS</a:t>
            </a:r>
            <a:endParaRPr lang="es-ES" sz="4200" b="1" dirty="0">
              <a:solidFill>
                <a:schemeClr val="bg1"/>
              </a:solidFill>
            </a:endParaRPr>
          </a:p>
        </p:txBody>
      </p:sp>
      <p:sp>
        <p:nvSpPr>
          <p:cNvPr id="25" name="CuadroTexto 24"/>
          <p:cNvSpPr txBox="1"/>
          <p:nvPr/>
        </p:nvSpPr>
        <p:spPr>
          <a:xfrm>
            <a:off x="28033420" y="42021554"/>
            <a:ext cx="3606127" cy="523220"/>
          </a:xfrm>
          <a:prstGeom prst="rect">
            <a:avLst/>
          </a:prstGeom>
          <a:noFill/>
          <a:ln>
            <a:noFill/>
          </a:ln>
        </p:spPr>
        <p:txBody>
          <a:bodyPr wrap="square" rtlCol="0">
            <a:spAutoFit/>
          </a:bodyPr>
          <a:lstStyle/>
          <a:p>
            <a:r>
              <a:rPr lang="es-ES" sz="2800" dirty="0" smtClean="0"/>
              <a:t>fran_trg@hotmail.com</a:t>
            </a:r>
            <a:endParaRPr lang="es-ES" sz="2800" dirty="0"/>
          </a:p>
        </p:txBody>
      </p:sp>
    </p:spTree>
    <p:extLst>
      <p:ext uri="{BB962C8B-B14F-4D97-AF65-F5344CB8AC3E}">
        <p14:creationId xmlns:p14="http://schemas.microsoft.com/office/powerpoint/2010/main" val="396718916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546</TotalTime>
  <Words>593</Words>
  <Application>Microsoft Office PowerPoint</Application>
  <PresentationFormat>Personalizado</PresentationFormat>
  <Paragraphs>35</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Esther Martínez</dc:creator>
  <cp:lastModifiedBy>Solanes Puchol, Angel</cp:lastModifiedBy>
  <cp:revision>42</cp:revision>
  <dcterms:created xsi:type="dcterms:W3CDTF">2017-02-19T15:13:37Z</dcterms:created>
  <dcterms:modified xsi:type="dcterms:W3CDTF">2017-03-28T09:34:50Z</dcterms:modified>
</cp:coreProperties>
</file>